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61" r:id="rId4"/>
    <p:sldId id="260" r:id="rId5"/>
    <p:sldId id="262" r:id="rId6"/>
    <p:sldId id="263" r:id="rId7"/>
    <p:sldId id="264" r:id="rId8"/>
    <p:sldId id="265" r:id="rId9"/>
    <p:sldId id="266" r:id="rId10"/>
    <p:sldId id="267" r:id="rId11"/>
    <p:sldId id="259" r:id="rId12"/>
    <p:sldId id="268" r:id="rId13"/>
    <p:sldId id="269" r:id="rId14"/>
    <p:sldId id="270" r:id="rId15"/>
    <p:sldId id="271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96" y="30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29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&#1044;&#1086;&#1087;.&#1088;&#1072;&#1073;&#1086;&#1090;&#1072;\&#1047;&#1086;&#1083;&#1086;&#1090;.&#1093;&#1074;&#1086;&#1089;&#1090;\&#1052;&#1053;&#1042;%20&#1080;%20&#1041;&#1043;\&#1040;&#1091;&#1076;&#1080;&#1090;\&#1056;&#1072;&#1073;&#1086;&#1090;&#1072;%20&#1092;&#1072;&#1082;&#1090;\&#1048;&#1090;&#1086;&#1075;%20&#1087;&#1086;%20&#1087;&#1088;&#1086;&#1073;&#1072;&#1084;%20&#1052;&#1053;&#1042;%20&#1080;%20&#1041;&#1043;%2019.02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&#1044;&#1086;&#1087;.&#1088;&#1072;&#1073;&#1086;&#1090;&#1072;\&#1047;&#1086;&#1083;&#1086;&#1090;.&#1093;&#1074;&#1086;&#1089;&#1090;\&#1052;&#1053;&#1042;%20&#1080;%20&#1041;&#1043;\&#1040;&#1091;&#1076;&#1080;&#1090;\&#1056;&#1072;&#1073;&#1086;&#1090;&#1072;%20&#1092;&#1072;&#1082;&#1090;\&#1048;&#1090;&#1086;&#1075;%20&#1087;&#1086;%20&#1087;&#1088;&#1086;&#1073;&#1072;&#1084;%20&#1052;&#1053;&#1042;%20&#1080;%20&#1041;&#1043;%2019.02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400" b="0"/>
              <a:t>Инфузории </a:t>
            </a:r>
            <a:r>
              <a:rPr lang="en-US" sz="1400" b="0"/>
              <a:t>Paramecium caudatum</a:t>
            </a:r>
            <a:endParaRPr lang="ru-RU" sz="1400" b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1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Лист4!$T$24:$Z$24</c:f>
              <c:numCache>
                <c:formatCode>0.00</c:formatCode>
                <c:ptCount val="7"/>
                <c:pt idx="0">
                  <c:v>100</c:v>
                </c:pt>
                <c:pt idx="1">
                  <c:v>69.569999999999993</c:v>
                </c:pt>
                <c:pt idx="2">
                  <c:v>32.35</c:v>
                </c:pt>
                <c:pt idx="3">
                  <c:v>48</c:v>
                </c:pt>
                <c:pt idx="4">
                  <c:v>37.93</c:v>
                </c:pt>
                <c:pt idx="5">
                  <c:v>34.380000000000003</c:v>
                </c:pt>
                <c:pt idx="6">
                  <c:v>40.630000000000003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300-4A4E-9D91-E385F5407B81}"/>
            </c:ext>
          </c:extLst>
        </c:ser>
        <c:ser>
          <c:idx val="1"/>
          <c:order val="1"/>
          <c:tx>
            <c:v>100</c:v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Лист4!$T$25:$Z$25</c:f>
              <c:numCache>
                <c:formatCode>0.00</c:formatCode>
                <c:ptCount val="7"/>
                <c:pt idx="0">
                  <c:v>70.97</c:v>
                </c:pt>
                <c:pt idx="1">
                  <c:v>56</c:v>
                </c:pt>
                <c:pt idx="2">
                  <c:v>36.11</c:v>
                </c:pt>
                <c:pt idx="3">
                  <c:v>0</c:v>
                </c:pt>
                <c:pt idx="4">
                  <c:v>47.83</c:v>
                </c:pt>
                <c:pt idx="5">
                  <c:v>8.82</c:v>
                </c:pt>
                <c:pt idx="6">
                  <c:v>42.31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300-4A4E-9D91-E385F5407B8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566268064"/>
        <c:axId val="566286304"/>
      </c:barChart>
      <c:catAx>
        <c:axId val="56626806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66286304"/>
        <c:crosses val="autoZero"/>
        <c:auto val="1"/>
        <c:lblAlgn val="ctr"/>
        <c:lblOffset val="100"/>
        <c:noMultiLvlLbl val="0"/>
      </c:catAx>
      <c:valAx>
        <c:axId val="566286304"/>
        <c:scaling>
          <c:orientation val="minMax"/>
        </c:scaling>
        <c:delete val="1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/>
                  <a:t>% гибели 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0.00" sourceLinked="1"/>
        <c:majorTickMark val="none"/>
        <c:minorTickMark val="none"/>
        <c:tickLblPos val="nextTo"/>
        <c:crossAx val="5662680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400" b="0"/>
              <a:t>Дафнии, </a:t>
            </a:r>
            <a:r>
              <a:rPr lang="en-US" sz="1400" b="0"/>
              <a:t>Daphnia magna</a:t>
            </a:r>
            <a:endParaRPr lang="ru-RU" sz="1400" b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1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Лист4!$B$33:$H$33</c:f>
              <c:numCache>
                <c:formatCode>0.00</c:formatCode>
                <c:ptCount val="7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  <c:pt idx="4">
                  <c:v>100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C99-49E4-B99B-D7C8331C04C8}"/>
            </c:ext>
          </c:extLst>
        </c:ser>
        <c:ser>
          <c:idx val="1"/>
          <c:order val="1"/>
          <c:tx>
            <c:v>100</c:v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Лист4!$B$34:$H$34</c:f>
              <c:numCache>
                <c:formatCode>0.00</c:formatCode>
                <c:ptCount val="7"/>
                <c:pt idx="0">
                  <c:v>61.9</c:v>
                </c:pt>
                <c:pt idx="1">
                  <c:v>100</c:v>
                </c:pt>
                <c:pt idx="2">
                  <c:v>0</c:v>
                </c:pt>
                <c:pt idx="3">
                  <c:v>0</c:v>
                </c:pt>
                <c:pt idx="4">
                  <c:v>9.52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C99-49E4-B99B-D7C8331C04C8}"/>
            </c:ext>
          </c:extLst>
        </c:ser>
        <c:ser>
          <c:idx val="2"/>
          <c:order val="2"/>
          <c:tx>
            <c:v>1000</c:v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Лист4!$B$35:$H$35</c:f>
              <c:numCache>
                <c:formatCode>0.00</c:formatCode>
                <c:ptCount val="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C99-49E4-B99B-D7C8331C04C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524440208"/>
        <c:axId val="524433968"/>
      </c:barChart>
      <c:catAx>
        <c:axId val="52444020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24433968"/>
        <c:crosses val="autoZero"/>
        <c:auto val="1"/>
        <c:lblAlgn val="ctr"/>
        <c:lblOffset val="100"/>
        <c:noMultiLvlLbl val="0"/>
      </c:catAx>
      <c:valAx>
        <c:axId val="524433968"/>
        <c:scaling>
          <c:orientation val="minMax"/>
        </c:scaling>
        <c:delete val="1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/>
                  <a:t>% гибели </a:t>
                </a:r>
              </a:p>
            </c:rich>
          </c:tx>
          <c:layout>
            <c:manualLayout>
              <c:xMode val="edge"/>
              <c:yMode val="edge"/>
              <c:x val="3.0555555555555555E-2"/>
              <c:y val="0.4469754301545640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0.00" sourceLinked="1"/>
        <c:majorTickMark val="none"/>
        <c:minorTickMark val="none"/>
        <c:tickLblPos val="nextTo"/>
        <c:crossAx val="5244402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800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800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C1F840-A052-4A36-941E-E75D6340C5A4}" type="datetimeFigureOut">
              <a:rPr lang="ru-RU" smtClean="0"/>
              <a:t>09.12.2024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650D0B-E5D7-4AF1-8674-AFB9A52FD3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61348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650D0B-E5D7-4AF1-8674-AFB9A52FD30E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76485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A8EED2-A435-365F-55C0-30395C2FC4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53F49AD-FF4F-46B5-81AA-CE70BEEC37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29B05AF-296F-0568-63B5-FA20DD735D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6CA3C-A39D-4A13-BF74-C8C7A79FF039}" type="datetimeFigureOut">
              <a:rPr lang="ru-RU" smtClean="0"/>
              <a:t>09.12.2024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EB8CB57-E783-01B2-2214-41B5DFC6F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454AD9B-474B-77F7-CD43-79B66CE77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45106-DC43-4352-87E6-273082639D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88166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0A196D-88C6-9721-8AFE-5F1623C653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3A14E90-52BB-D2C2-73E0-9F524BED64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B86C895-57D4-4E25-656B-1F8410CDC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6CA3C-A39D-4A13-BF74-C8C7A79FF039}" type="datetimeFigureOut">
              <a:rPr lang="ru-RU" smtClean="0"/>
              <a:t>09.12.2024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89D0C9D-A570-1C73-1270-600D26887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B698FB7-65AF-2213-764D-01DBC1612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45106-DC43-4352-87E6-273082639D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65262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9104F84-6E50-70FD-F5EF-F940DCF1BF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FE23606-2DED-30DD-D2BF-2A884F80C3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E19093B-40EB-37D9-EBE7-1634F3CF9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6CA3C-A39D-4A13-BF74-C8C7A79FF039}" type="datetimeFigureOut">
              <a:rPr lang="ru-RU" smtClean="0"/>
              <a:t>09.12.2024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0CF1C3F-60DC-598A-2B56-9F975A52E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93CBA8-9A36-5702-3703-1850BEBFA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45106-DC43-4352-87E6-273082639D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23172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6EBD4E-E746-00BC-CD7F-A3B4B9C8FC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C816A81-5681-63E0-E1E8-D0EE91B578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5199F6A-A689-3320-5955-450987D5E9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6CA3C-A39D-4A13-BF74-C8C7A79FF039}" type="datetimeFigureOut">
              <a:rPr lang="ru-RU" smtClean="0"/>
              <a:t>09.12.2024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940E49E-A73D-23B9-F166-3A3B572B3D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6C20E64-2A59-2402-66CB-6E68FCB78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45106-DC43-4352-87E6-273082639D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12535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B31061-C266-7D61-43EF-E2AF6EACE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A3AD422-27AE-08F1-002D-C04E8F0A93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1092C5-CFA2-3B1A-38C6-164394C95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6CA3C-A39D-4A13-BF74-C8C7A79FF039}" type="datetimeFigureOut">
              <a:rPr lang="ru-RU" smtClean="0"/>
              <a:t>09.12.2024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D8D9761-26A8-B4F3-FFCE-621B3C95C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403A094-122F-EA8D-E365-9F6A5A93C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45106-DC43-4352-87E6-273082639D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60702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822D2F-9306-3AA7-7239-5EE8AE4A5D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50DA7BA-49B4-C547-4EA0-A233074DEC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A85778B-C206-EE3D-762B-D8A55B4CCD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5498CFB-695C-6AEB-72B6-F0E1FB624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6CA3C-A39D-4A13-BF74-C8C7A79FF039}" type="datetimeFigureOut">
              <a:rPr lang="ru-RU" smtClean="0"/>
              <a:t>09.12.2024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98A246C-B0AE-C331-818F-637D9931A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3A6D36A-8AD5-1C65-8D2D-4DDC6DABF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45106-DC43-4352-87E6-273082639D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08226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AD9DC3-2DF2-2582-A7E5-EA757864E9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DE78FCE-91C2-8032-027C-F9E7A3773E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FD9F15A-BC2D-3878-DA59-FAAAB4301A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8EF5A86-3D1E-D82B-0E69-153C889B06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73AE284-7B72-E6A0-D188-E61897C5CF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C6DE5B8-91A3-41BB-3033-22A58AEACB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6CA3C-A39D-4A13-BF74-C8C7A79FF039}" type="datetimeFigureOut">
              <a:rPr lang="ru-RU" smtClean="0"/>
              <a:t>09.12.2024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2E014A8-CF51-FBAB-2176-228B48E7A9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5D8D599-8B15-29B7-84C7-8223E8EEE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45106-DC43-4352-87E6-273082639D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47271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4F2748-04CC-8E59-37AA-67AE65CD1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EA068BB-632F-083C-91A4-01D5D9597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6CA3C-A39D-4A13-BF74-C8C7A79FF039}" type="datetimeFigureOut">
              <a:rPr lang="ru-RU" smtClean="0"/>
              <a:t>09.12.2024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A803B77-7040-D34F-3D41-AF349995E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87493EB-9EA6-6CFA-55A5-104A48EF4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45106-DC43-4352-87E6-273082639D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8422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271E8AB-830C-988C-E5B7-3C82FB2DA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6CA3C-A39D-4A13-BF74-C8C7A79FF039}" type="datetimeFigureOut">
              <a:rPr lang="ru-RU" smtClean="0"/>
              <a:t>09.12.2024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DA9548E-66BC-92D5-CEDD-D62DCD3C7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A1063F6-7E9A-3D31-3208-E2696F990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45106-DC43-4352-87E6-273082639D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03438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832975-7267-8DEB-FF30-4FCEFA488F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A509359-801F-5034-DED0-89C5C005E9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41CED44-961F-4CFE-24B2-81E2D6C622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939AF6C-4872-6059-0FE0-A2CF1FC2D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6CA3C-A39D-4A13-BF74-C8C7A79FF039}" type="datetimeFigureOut">
              <a:rPr lang="ru-RU" smtClean="0"/>
              <a:t>09.12.2024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F193BC4-0AE9-98A2-1988-B2E23152A6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0E82AB2-345E-8E6B-1698-A6A9B409D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45106-DC43-4352-87E6-273082639D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62183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E6CAD0-B941-6FC1-6AC7-5024E2B84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8660EE5-A1BC-8DD4-2A77-C25EF931B9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9B5CC88-360A-E1CC-5176-65BBA534E0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4ADCB6D-DBE5-58AE-4326-2704E5EC1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6CA3C-A39D-4A13-BF74-C8C7A79FF039}" type="datetimeFigureOut">
              <a:rPr lang="ru-RU" smtClean="0"/>
              <a:t>09.12.2024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CAF17F3-A1E6-A730-93B6-4BDE0C70E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0717EB8-E88D-F0DA-9A24-5C998E7E4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45106-DC43-4352-87E6-273082639D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38886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81BE3A-0526-AD0F-3F44-FEB4A1628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EA03926-A02F-0B2C-6CC0-31DB588FAA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FD21D30-0CE7-07EC-D0B3-805F12D6D1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6B6CA3C-A39D-4A13-BF74-C8C7A79FF039}" type="datetimeFigureOut">
              <a:rPr lang="ru-RU" smtClean="0"/>
              <a:t>09.12.2024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508D53-0805-A67D-05F6-04BDA11871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F63CCBB-AC5E-2A89-5BE1-7AC0DA7715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7B45106-DC43-4352-87E6-273082639D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8971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7" Type="http://schemas.openxmlformats.org/officeDocument/2006/relationships/image" Target="../media/image2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4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4" descr="Изображение выглядит как воздушный, Аэрофотосъемка, строительство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104C5965-16EE-111C-A2AE-B7B9BB6FEAE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8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57111F-3550-38E8-AD7C-CCA26A6AA8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4700" b="1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Оценка</a:t>
            </a:r>
            <a:r>
              <a:rPr lang="en-US" sz="47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700" b="1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воздействия</a:t>
            </a:r>
            <a:r>
              <a:rPr lang="en-US" sz="47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700" b="1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отходов</a:t>
            </a:r>
            <a:r>
              <a:rPr lang="en-US" sz="47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700" b="1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золотоизвлекательной</a:t>
            </a:r>
            <a:r>
              <a:rPr lang="en-US" sz="47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700" b="1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фабрики</a:t>
            </a:r>
            <a:r>
              <a:rPr lang="en-US" sz="47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7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(ЗИФ) </a:t>
            </a:r>
            <a:br>
              <a:rPr lang="ru-RU" sz="47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700" b="1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</a:t>
            </a:r>
            <a:r>
              <a:rPr lang="en-US" sz="47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700" b="1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окружающую</a:t>
            </a:r>
            <a:r>
              <a:rPr lang="en-US" sz="47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700" b="1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среду</a:t>
            </a:r>
            <a:endParaRPr lang="en-US" sz="4700" b="1" i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617347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CFDE132-E2C7-467C-6B0B-C43F7F0BF68F}"/>
              </a:ext>
            </a:extLst>
          </p:cNvPr>
          <p:cNvSpPr txBox="1"/>
          <p:nvPr/>
        </p:nvSpPr>
        <p:spPr>
          <a:xfrm>
            <a:off x="848360" y="1414045"/>
            <a:ext cx="45973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Предмет исследований кафедры  - это их влияние на окружающую среду. </a:t>
            </a:r>
          </a:p>
        </p:txBody>
      </p:sp>
      <p:pic>
        <p:nvPicPr>
          <p:cNvPr id="5" name="Рисунок 4" descr="Изображение выглядит как на открытом воздухе, снег, природа, Ледниковый рельеф&#10;&#10;Автоматически созданное описание">
            <a:extLst>
              <a:ext uri="{FF2B5EF4-FFF2-40B4-BE49-F238E27FC236}">
                <a16:creationId xmlns:a16="http://schemas.microsoft.com/office/drawing/2014/main" id="{0104A1EE-6AE5-D22F-04ED-850D971538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2881312"/>
            <a:ext cx="3949700" cy="2962275"/>
          </a:xfrm>
          <a:prstGeom prst="rect">
            <a:avLst/>
          </a:prstGeom>
        </p:spPr>
      </p:pic>
      <p:pic>
        <p:nvPicPr>
          <p:cNvPr id="10" name="Рисунок 9" descr="Изображение выглядит как земля, на открытом воздухе, обувь, одежда&#10;&#10;Автоматически созданное описание">
            <a:extLst>
              <a:ext uri="{FF2B5EF4-FFF2-40B4-BE49-F238E27FC236}">
                <a16:creationId xmlns:a16="http://schemas.microsoft.com/office/drawing/2014/main" id="{92E48417-9954-E79B-56B2-9E12837C1E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7623" y="943524"/>
            <a:ext cx="3675047" cy="4900063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на открытом воздухе, трава, небо, озеро&#10;&#10;Автоматически созданное описание">
            <a:extLst>
              <a:ext uri="{FF2B5EF4-FFF2-40B4-BE49-F238E27FC236}">
                <a16:creationId xmlns:a16="http://schemas.microsoft.com/office/drawing/2014/main" id="{3FD5CEBD-286C-31BF-D677-904C01BBC5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8413" y="1762124"/>
            <a:ext cx="3061097" cy="408146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50C7237-EF15-CC49-48C3-AD3604C7B74C}"/>
              </a:ext>
            </a:extLst>
          </p:cNvPr>
          <p:cNvSpPr txBox="1"/>
          <p:nvPr/>
        </p:nvSpPr>
        <p:spPr>
          <a:xfrm>
            <a:off x="848360" y="552748"/>
            <a:ext cx="7086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Остатки обогащения – отходы добычи полезных ископаемых.</a:t>
            </a:r>
          </a:p>
          <a:p>
            <a:endPara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563608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0">
            <a:extLst>
              <a:ext uri="{FF2B5EF4-FFF2-40B4-BE49-F238E27FC236}">
                <a16:creationId xmlns:a16="http://schemas.microsoft.com/office/drawing/2014/main" id="{E36BB3C5-822B-45E1-A81E-5CC3176C61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Рисунок 15" descr="Изображение выглядит как жидкость, Прозрачный материал, в помещении, Старомодный стакан&#10;&#10;Автоматически созданное описание">
            <a:extLst>
              <a:ext uri="{FF2B5EF4-FFF2-40B4-BE49-F238E27FC236}">
                <a16:creationId xmlns:a16="http://schemas.microsoft.com/office/drawing/2014/main" id="{DEB39368-C20B-33EF-1EB6-1AC64A38F5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32" r="2" b="6750"/>
          <a:stretch/>
        </p:blipFill>
        <p:spPr>
          <a:xfrm>
            <a:off x="579264" y="365141"/>
            <a:ext cx="6288262" cy="3063875"/>
          </a:xfrm>
          <a:prstGeom prst="rect">
            <a:avLst/>
          </a:prstGeom>
        </p:spPr>
      </p:pic>
      <p:sp useBgFill="1">
        <p:nvSpPr>
          <p:cNvPr id="39" name="Rectangle 32">
            <a:extLst>
              <a:ext uri="{FF2B5EF4-FFF2-40B4-BE49-F238E27FC236}">
                <a16:creationId xmlns:a16="http://schemas.microsoft.com/office/drawing/2014/main" id="{FB39ECA9-4CDE-4883-98E8-287E905E9F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263" y="3630934"/>
            <a:ext cx="6288261" cy="2546028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ectangle 34">
            <a:extLst>
              <a:ext uri="{FF2B5EF4-FFF2-40B4-BE49-F238E27FC236}">
                <a16:creationId xmlns:a16="http://schemas.microsoft.com/office/drawing/2014/main" id="{A67483D0-BAEB-4927-88AD-76F5DA846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2494" y="456572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DBB7B12-4298-4CFB-B539-44A91C9303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394346" y="4893056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95E15A1-0E31-DB07-1466-7F53BA31BC80}"/>
              </a:ext>
            </a:extLst>
          </p:cNvPr>
          <p:cNvSpPr txBox="1"/>
          <p:nvPr/>
        </p:nvSpPr>
        <p:spPr>
          <a:xfrm>
            <a:off x="3360563" y="3849688"/>
            <a:ext cx="3315810" cy="2105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b="1" dirty="0"/>
              <a:t>В </a:t>
            </a:r>
            <a:r>
              <a:rPr lang="en-US" sz="1700" b="1" dirty="0" err="1"/>
              <a:t>лабораториях</a:t>
            </a:r>
            <a:r>
              <a:rPr lang="en-US" sz="1700" b="1" dirty="0"/>
              <a:t> </a:t>
            </a:r>
            <a:r>
              <a:rPr lang="en-US" sz="1700" b="1" dirty="0" err="1"/>
              <a:t>исследуются</a:t>
            </a:r>
            <a:r>
              <a:rPr lang="en-US" sz="1700" b="1" dirty="0"/>
              <a:t> </a:t>
            </a:r>
            <a:r>
              <a:rPr lang="en-US" sz="1700" b="1" dirty="0" err="1"/>
              <a:t>токсические</a:t>
            </a:r>
            <a:r>
              <a:rPr lang="en-US" sz="1700" b="1" dirty="0"/>
              <a:t> </a:t>
            </a:r>
            <a:r>
              <a:rPr lang="en-US" sz="1700" b="1" dirty="0" err="1"/>
              <a:t>свойства</a:t>
            </a:r>
            <a:r>
              <a:rPr lang="ru-RU" sz="1700" b="1" dirty="0"/>
              <a:t> отходов</a:t>
            </a:r>
            <a:r>
              <a:rPr lang="en-US" sz="1700" b="1" dirty="0"/>
              <a:t>,</a:t>
            </a:r>
            <a:r>
              <a:rPr lang="ru-RU" sz="1700" b="1" dirty="0"/>
              <a:t> </a:t>
            </a:r>
            <a:r>
              <a:rPr lang="en-US" sz="1700" b="1" dirty="0" err="1"/>
              <a:t>способные</a:t>
            </a:r>
            <a:r>
              <a:rPr lang="en-US" sz="1700" b="1" dirty="0"/>
              <a:t> </a:t>
            </a:r>
            <a:r>
              <a:rPr lang="en-US" sz="1700" b="1" dirty="0" err="1"/>
              <a:t>повлиять</a:t>
            </a:r>
            <a:r>
              <a:rPr lang="en-US" sz="1700" b="1" dirty="0"/>
              <a:t> </a:t>
            </a:r>
            <a:r>
              <a:rPr lang="en-US" sz="1700" b="1" dirty="0" err="1"/>
              <a:t>на</a:t>
            </a:r>
            <a:r>
              <a:rPr lang="en-US" sz="1700" b="1" dirty="0"/>
              <a:t> </a:t>
            </a:r>
            <a:r>
              <a:rPr lang="en-US" sz="1700" b="1" dirty="0" err="1"/>
              <a:t>компоненты</a:t>
            </a:r>
            <a:r>
              <a:rPr lang="en-US" sz="1700" b="1" dirty="0"/>
              <a:t> </a:t>
            </a:r>
            <a:r>
              <a:rPr lang="en-US" sz="1700" b="1" dirty="0" err="1"/>
              <a:t>природной</a:t>
            </a:r>
            <a:r>
              <a:rPr lang="en-US" sz="1700" b="1" dirty="0"/>
              <a:t> </a:t>
            </a:r>
            <a:r>
              <a:rPr lang="en-US" sz="1700" b="1" dirty="0" err="1"/>
              <a:t>среды</a:t>
            </a:r>
            <a:r>
              <a:rPr lang="en-US" sz="1700" dirty="0"/>
              <a:t>. </a:t>
            </a:r>
          </a:p>
        </p:txBody>
      </p:sp>
      <p:pic>
        <p:nvPicPr>
          <p:cNvPr id="13" name="Рисунок 12" descr="Изображение выглядит как человек, одежда, мебель, в помещении&#10;&#10;Автоматически созданное описание">
            <a:extLst>
              <a:ext uri="{FF2B5EF4-FFF2-40B4-BE49-F238E27FC236}">
                <a16:creationId xmlns:a16="http://schemas.microsoft.com/office/drawing/2014/main" id="{B2D1BB92-146C-CB9C-55BE-18BAD7DC54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1" r="-2" b="1799"/>
          <a:stretch/>
        </p:blipFill>
        <p:spPr>
          <a:xfrm>
            <a:off x="7048500" y="365109"/>
            <a:ext cx="4621006" cy="581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5423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854ECEBE-9353-406C-9313-02A517A310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86806086-A782-4311-A63B-1A68574D8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902" y="-15901"/>
            <a:ext cx="6578337" cy="5814891"/>
          </a:xfrm>
          <a:custGeom>
            <a:avLst/>
            <a:gdLst>
              <a:gd name="connsiteX0" fmla="*/ 1667657 w 6578337"/>
              <a:gd name="connsiteY0" fmla="*/ 0 h 5814891"/>
              <a:gd name="connsiteX1" fmla="*/ 5296215 w 6578337"/>
              <a:gd name="connsiteY1" fmla="*/ 0 h 5814891"/>
              <a:gd name="connsiteX2" fmla="*/ 5354505 w 6578337"/>
              <a:gd name="connsiteY2" fmla="*/ 38974 h 5814891"/>
              <a:gd name="connsiteX3" fmla="*/ 5772761 w 6578337"/>
              <a:gd name="connsiteY3" fmla="*/ 430996 h 5814891"/>
              <a:gd name="connsiteX4" fmla="*/ 6578337 w 6578337"/>
              <a:gd name="connsiteY4" fmla="*/ 2842158 h 5814891"/>
              <a:gd name="connsiteX5" fmla="*/ 6219497 w 6578337"/>
              <a:gd name="connsiteY5" fmla="*/ 3831001 h 5814891"/>
              <a:gd name="connsiteX6" fmla="*/ 5157059 w 6578337"/>
              <a:gd name="connsiteY6" fmla="*/ 4751758 h 5814891"/>
              <a:gd name="connsiteX7" fmla="*/ 4923464 w 6578337"/>
              <a:gd name="connsiteY7" fmla="*/ 4927890 h 5814891"/>
              <a:gd name="connsiteX8" fmla="*/ 3004017 w 6578337"/>
              <a:gd name="connsiteY8" fmla="*/ 5814891 h 5814891"/>
              <a:gd name="connsiteX9" fmla="*/ 475534 w 6578337"/>
              <a:gd name="connsiteY9" fmla="*/ 4373098 h 5814891"/>
              <a:gd name="connsiteX10" fmla="*/ 206071 w 6578337"/>
              <a:gd name="connsiteY10" fmla="*/ 4004246 h 5814891"/>
              <a:gd name="connsiteX11" fmla="*/ 79385 w 6578337"/>
              <a:gd name="connsiteY11" fmla="*/ 3833508 h 5814891"/>
              <a:gd name="connsiteX12" fmla="*/ 0 w 6578337"/>
              <a:gd name="connsiteY12" fmla="*/ 3721725 h 5814891"/>
              <a:gd name="connsiteX13" fmla="*/ 0 w 6578337"/>
              <a:gd name="connsiteY13" fmla="*/ 1581323 h 5814891"/>
              <a:gd name="connsiteX14" fmla="*/ 168477 w 6578337"/>
              <a:gd name="connsiteY14" fmla="*/ 1300525 h 5814891"/>
              <a:gd name="connsiteX15" fmla="*/ 885512 w 6578337"/>
              <a:gd name="connsiteY15" fmla="*/ 515238 h 5814891"/>
              <a:gd name="connsiteX16" fmla="*/ 1494824 w 6578337"/>
              <a:gd name="connsiteY16" fmla="*/ 90742 h 5814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578337" h="5814891">
                <a:moveTo>
                  <a:pt x="1667657" y="0"/>
                </a:moveTo>
                <a:lnTo>
                  <a:pt x="5296215" y="0"/>
                </a:lnTo>
                <a:lnTo>
                  <a:pt x="5354505" y="38974"/>
                </a:lnTo>
                <a:cubicBezTo>
                  <a:pt x="5505893" y="152699"/>
                  <a:pt x="5645664" y="283643"/>
                  <a:pt x="5772761" y="430996"/>
                </a:cubicBezTo>
                <a:cubicBezTo>
                  <a:pt x="6292274" y="1033532"/>
                  <a:pt x="6578337" y="1889809"/>
                  <a:pt x="6578337" y="2842158"/>
                </a:cubicBezTo>
                <a:cubicBezTo>
                  <a:pt x="6578337" y="3222117"/>
                  <a:pt x="6467617" y="3527065"/>
                  <a:pt x="6219497" y="3831001"/>
                </a:cubicBezTo>
                <a:cubicBezTo>
                  <a:pt x="5959965" y="4148933"/>
                  <a:pt x="5569997" y="4441763"/>
                  <a:pt x="5157059" y="4751758"/>
                </a:cubicBezTo>
                <a:cubicBezTo>
                  <a:pt x="5080873" y="4808882"/>
                  <a:pt x="5002168" y="4868026"/>
                  <a:pt x="4923464" y="4927890"/>
                </a:cubicBezTo>
                <a:cubicBezTo>
                  <a:pt x="4218974" y="5463640"/>
                  <a:pt x="3704799" y="5814891"/>
                  <a:pt x="3004017" y="5814891"/>
                </a:cubicBezTo>
                <a:cubicBezTo>
                  <a:pt x="1936240" y="5814891"/>
                  <a:pt x="1180025" y="5383723"/>
                  <a:pt x="475534" y="4373098"/>
                </a:cubicBezTo>
                <a:cubicBezTo>
                  <a:pt x="383343" y="4240819"/>
                  <a:pt x="293225" y="4120515"/>
                  <a:pt x="206071" y="4004246"/>
                </a:cubicBezTo>
                <a:cubicBezTo>
                  <a:pt x="160920" y="3943985"/>
                  <a:pt x="118700" y="3887339"/>
                  <a:pt x="79385" y="3833508"/>
                </a:cubicBezTo>
                <a:lnTo>
                  <a:pt x="0" y="3721725"/>
                </a:lnTo>
                <a:lnTo>
                  <a:pt x="0" y="1581323"/>
                </a:lnTo>
                <a:lnTo>
                  <a:pt x="168477" y="1300525"/>
                </a:lnTo>
                <a:cubicBezTo>
                  <a:pt x="359173" y="1017017"/>
                  <a:pt x="599372" y="753795"/>
                  <a:pt x="885512" y="515238"/>
                </a:cubicBezTo>
                <a:cubicBezTo>
                  <a:pt x="1073010" y="358870"/>
                  <a:pt x="1278109" y="216205"/>
                  <a:pt x="1494824" y="90742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1" name="Рисунок 10" descr="Изображение выглядит как в помещении, Кухонная стойка, раковина, кухонный прибор&#10;&#10;Автоматически созданное описание">
            <a:extLst>
              <a:ext uri="{FF2B5EF4-FFF2-40B4-BE49-F238E27FC236}">
                <a16:creationId xmlns:a16="http://schemas.microsoft.com/office/drawing/2014/main" id="{222D6E75-75CB-0134-2D9A-06A18914D8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6" r="-1" b="31656"/>
          <a:stretch/>
        </p:blipFill>
        <p:spPr>
          <a:xfrm>
            <a:off x="20" y="-2"/>
            <a:ext cx="6323142" cy="5593660"/>
          </a:xfrm>
          <a:custGeom>
            <a:avLst/>
            <a:gdLst/>
            <a:ahLst/>
            <a:cxnLst/>
            <a:rect l="l" t="t" r="r" b="b"/>
            <a:pathLst>
              <a:path w="6323162" h="5593660">
                <a:moveTo>
                  <a:pt x="2177447" y="0"/>
                </a:moveTo>
                <a:lnTo>
                  <a:pt x="4826316" y="0"/>
                </a:lnTo>
                <a:lnTo>
                  <a:pt x="4971508" y="75777"/>
                </a:lnTo>
                <a:cubicBezTo>
                  <a:pt x="5197582" y="210111"/>
                  <a:pt x="5400550" y="381325"/>
                  <a:pt x="5577109" y="586873"/>
                </a:cubicBezTo>
                <a:cubicBezTo>
                  <a:pt x="6058235" y="1147205"/>
                  <a:pt x="6323162" y="1943505"/>
                  <a:pt x="6323162" y="2829148"/>
                </a:cubicBezTo>
                <a:cubicBezTo>
                  <a:pt x="6323162" y="3182494"/>
                  <a:pt x="6220623" y="3466081"/>
                  <a:pt x="5990836" y="3748729"/>
                </a:cubicBezTo>
                <a:cubicBezTo>
                  <a:pt x="5750480" y="4044392"/>
                  <a:pt x="5389327" y="4316711"/>
                  <a:pt x="5006899" y="4604992"/>
                </a:cubicBezTo>
                <a:cubicBezTo>
                  <a:pt x="4936343" y="4658116"/>
                  <a:pt x="4863453" y="4713117"/>
                  <a:pt x="4790566" y="4768788"/>
                </a:cubicBezTo>
                <a:cubicBezTo>
                  <a:pt x="4138128" y="5267012"/>
                  <a:pt x="3661945" y="5593660"/>
                  <a:pt x="3012943" y="5593660"/>
                </a:cubicBezTo>
                <a:cubicBezTo>
                  <a:pt x="2024062" y="5593660"/>
                  <a:pt x="1323723" y="5192693"/>
                  <a:pt x="671286" y="4252856"/>
                </a:cubicBezTo>
                <a:cubicBezTo>
                  <a:pt x="585906" y="4129842"/>
                  <a:pt x="502446" y="4017964"/>
                  <a:pt x="421733" y="3909839"/>
                </a:cubicBezTo>
                <a:cubicBezTo>
                  <a:pt x="254471" y="3685679"/>
                  <a:pt x="130655" y="3515312"/>
                  <a:pt x="48655" y="3351082"/>
                </a:cubicBezTo>
                <a:lnTo>
                  <a:pt x="0" y="3239820"/>
                </a:lnTo>
                <a:lnTo>
                  <a:pt x="0" y="2248150"/>
                </a:lnTo>
                <a:lnTo>
                  <a:pt x="1658" y="2239520"/>
                </a:lnTo>
                <a:cubicBezTo>
                  <a:pt x="51657" y="2045089"/>
                  <a:pt x="126469" y="1853225"/>
                  <a:pt x="225714" y="1665285"/>
                </a:cubicBezTo>
                <a:cubicBezTo>
                  <a:pt x="419948" y="1297585"/>
                  <a:pt x="697641" y="961011"/>
                  <a:pt x="1050970" y="665214"/>
                </a:cubicBezTo>
                <a:cubicBezTo>
                  <a:pt x="1311437" y="447090"/>
                  <a:pt x="1608578" y="257641"/>
                  <a:pt x="1923692" y="107844"/>
                </a:cubicBezTo>
                <a:close/>
              </a:path>
            </a:pathLst>
          </a:custGeom>
        </p:spPr>
      </p:pic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CE71458B-DF80-43DF-9693-2EC3878ACA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323162" cy="5593660"/>
          </a:xfrm>
          <a:custGeom>
            <a:avLst/>
            <a:gdLst>
              <a:gd name="connsiteX0" fmla="*/ 2177447 w 6323162"/>
              <a:gd name="connsiteY0" fmla="*/ 0 h 5593660"/>
              <a:gd name="connsiteX1" fmla="*/ 2572776 w 6323162"/>
              <a:gd name="connsiteY1" fmla="*/ 0 h 5593660"/>
              <a:gd name="connsiteX2" fmla="*/ 2279674 w 6323162"/>
              <a:gd name="connsiteY2" fmla="*/ 98163 h 5593660"/>
              <a:gd name="connsiteX3" fmla="*/ 1163390 w 6323162"/>
              <a:gd name="connsiteY3" fmla="*/ 758946 h 5593660"/>
              <a:gd name="connsiteX4" fmla="*/ 391288 w 6323162"/>
              <a:gd name="connsiteY4" fmla="*/ 1711778 h 5593660"/>
              <a:gd name="connsiteX5" fmla="*/ 111318 w 6323162"/>
              <a:gd name="connsiteY5" fmla="*/ 2820666 h 5593660"/>
              <a:gd name="connsiteX6" fmla="*/ 574682 w 6323162"/>
              <a:gd name="connsiteY6" fmla="*/ 3850310 h 5593660"/>
              <a:gd name="connsiteX7" fmla="*/ 808161 w 6323162"/>
              <a:gd name="connsiteY7" fmla="*/ 4177123 h 5593660"/>
              <a:gd name="connsiteX8" fmla="*/ 2998992 w 6323162"/>
              <a:gd name="connsiteY8" fmla="*/ 5454594 h 5593660"/>
              <a:gd name="connsiteX9" fmla="*/ 4662117 w 6323162"/>
              <a:gd name="connsiteY9" fmla="*/ 4668685 h 5593660"/>
              <a:gd name="connsiteX10" fmla="*/ 4864518 w 6323162"/>
              <a:gd name="connsiteY10" fmla="*/ 4512627 h 5593660"/>
              <a:gd name="connsiteX11" fmla="*/ 5785079 w 6323162"/>
              <a:gd name="connsiteY11" fmla="*/ 3696808 h 5593660"/>
              <a:gd name="connsiteX12" fmla="*/ 6095999 w 6323162"/>
              <a:gd name="connsiteY12" fmla="*/ 2820666 h 5593660"/>
              <a:gd name="connsiteX13" fmla="*/ 5397999 w 6323162"/>
              <a:gd name="connsiteY13" fmla="*/ 684305 h 5593660"/>
              <a:gd name="connsiteX14" fmla="*/ 4612801 w 6323162"/>
              <a:gd name="connsiteY14" fmla="*/ 81166 h 5593660"/>
              <a:gd name="connsiteX15" fmla="*/ 4406067 w 6323162"/>
              <a:gd name="connsiteY15" fmla="*/ 0 h 5593660"/>
              <a:gd name="connsiteX16" fmla="*/ 4826316 w 6323162"/>
              <a:gd name="connsiteY16" fmla="*/ 0 h 5593660"/>
              <a:gd name="connsiteX17" fmla="*/ 4971508 w 6323162"/>
              <a:gd name="connsiteY17" fmla="*/ 75777 h 5593660"/>
              <a:gd name="connsiteX18" fmla="*/ 5577109 w 6323162"/>
              <a:gd name="connsiteY18" fmla="*/ 586873 h 5593660"/>
              <a:gd name="connsiteX19" fmla="*/ 6323162 w 6323162"/>
              <a:gd name="connsiteY19" fmla="*/ 2829148 h 5593660"/>
              <a:gd name="connsiteX20" fmla="*/ 5990836 w 6323162"/>
              <a:gd name="connsiteY20" fmla="*/ 3748729 h 5593660"/>
              <a:gd name="connsiteX21" fmla="*/ 5006899 w 6323162"/>
              <a:gd name="connsiteY21" fmla="*/ 4604992 h 5593660"/>
              <a:gd name="connsiteX22" fmla="*/ 4790566 w 6323162"/>
              <a:gd name="connsiteY22" fmla="*/ 4768788 h 5593660"/>
              <a:gd name="connsiteX23" fmla="*/ 3012943 w 6323162"/>
              <a:gd name="connsiteY23" fmla="*/ 5593660 h 5593660"/>
              <a:gd name="connsiteX24" fmla="*/ 671286 w 6323162"/>
              <a:gd name="connsiteY24" fmla="*/ 4252856 h 5593660"/>
              <a:gd name="connsiteX25" fmla="*/ 421733 w 6323162"/>
              <a:gd name="connsiteY25" fmla="*/ 3909839 h 5593660"/>
              <a:gd name="connsiteX26" fmla="*/ 48655 w 6323162"/>
              <a:gd name="connsiteY26" fmla="*/ 3351082 h 5593660"/>
              <a:gd name="connsiteX27" fmla="*/ 0 w 6323162"/>
              <a:gd name="connsiteY27" fmla="*/ 3239820 h 5593660"/>
              <a:gd name="connsiteX28" fmla="*/ 0 w 6323162"/>
              <a:gd name="connsiteY28" fmla="*/ 2248150 h 5593660"/>
              <a:gd name="connsiteX29" fmla="*/ 1658 w 6323162"/>
              <a:gd name="connsiteY29" fmla="*/ 2239520 h 5593660"/>
              <a:gd name="connsiteX30" fmla="*/ 225714 w 6323162"/>
              <a:gd name="connsiteY30" fmla="*/ 1665285 h 5593660"/>
              <a:gd name="connsiteX31" fmla="*/ 1050970 w 6323162"/>
              <a:gd name="connsiteY31" fmla="*/ 665214 h 5593660"/>
              <a:gd name="connsiteX32" fmla="*/ 1923692 w 6323162"/>
              <a:gd name="connsiteY32" fmla="*/ 107844 h 5593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6323162" h="5593660">
                <a:moveTo>
                  <a:pt x="2177447" y="0"/>
                </a:moveTo>
                <a:lnTo>
                  <a:pt x="2572776" y="0"/>
                </a:lnTo>
                <a:lnTo>
                  <a:pt x="2279674" y="98163"/>
                </a:lnTo>
                <a:cubicBezTo>
                  <a:pt x="1874231" y="253327"/>
                  <a:pt x="1488311" y="481852"/>
                  <a:pt x="1163390" y="758946"/>
                </a:cubicBezTo>
                <a:cubicBezTo>
                  <a:pt x="832819" y="1040772"/>
                  <a:pt x="573013" y="1361447"/>
                  <a:pt x="391288" y="1711778"/>
                </a:cubicBezTo>
                <a:cubicBezTo>
                  <a:pt x="205583" y="2069903"/>
                  <a:pt x="111318" y="2442986"/>
                  <a:pt x="111318" y="2820666"/>
                </a:cubicBezTo>
                <a:cubicBezTo>
                  <a:pt x="111318" y="3201031"/>
                  <a:pt x="261705" y="3423166"/>
                  <a:pt x="574682" y="3850310"/>
                </a:cubicBezTo>
                <a:cubicBezTo>
                  <a:pt x="650197" y="3953327"/>
                  <a:pt x="728281" y="4059920"/>
                  <a:pt x="808161" y="4177123"/>
                </a:cubicBezTo>
                <a:cubicBezTo>
                  <a:pt x="1418574" y="5072567"/>
                  <a:pt x="2073806" y="5454594"/>
                  <a:pt x="2998992" y="5454594"/>
                </a:cubicBezTo>
                <a:cubicBezTo>
                  <a:pt x="3606192" y="5454594"/>
                  <a:pt x="4051705" y="5143376"/>
                  <a:pt x="4662117" y="4668685"/>
                </a:cubicBezTo>
                <a:cubicBezTo>
                  <a:pt x="4730310" y="4615645"/>
                  <a:pt x="4798505" y="4563242"/>
                  <a:pt x="4864518" y="4512627"/>
                </a:cubicBezTo>
                <a:cubicBezTo>
                  <a:pt x="5222313" y="4237963"/>
                  <a:pt x="5560204" y="3978506"/>
                  <a:pt x="5785079" y="3696808"/>
                </a:cubicBezTo>
                <a:cubicBezTo>
                  <a:pt x="6000066" y="3427513"/>
                  <a:pt x="6095999" y="3157320"/>
                  <a:pt x="6095999" y="2820666"/>
                </a:cubicBezTo>
                <a:cubicBezTo>
                  <a:pt x="6095999" y="1976856"/>
                  <a:pt x="5848138" y="1218170"/>
                  <a:pt x="5397999" y="684305"/>
                </a:cubicBezTo>
                <a:cubicBezTo>
                  <a:pt x="5177750" y="423188"/>
                  <a:pt x="4913577" y="220223"/>
                  <a:pt x="4612801" y="81166"/>
                </a:cubicBezTo>
                <a:lnTo>
                  <a:pt x="4406067" y="0"/>
                </a:lnTo>
                <a:lnTo>
                  <a:pt x="4826316" y="0"/>
                </a:lnTo>
                <a:lnTo>
                  <a:pt x="4971508" y="75777"/>
                </a:lnTo>
                <a:cubicBezTo>
                  <a:pt x="5197582" y="210111"/>
                  <a:pt x="5400550" y="381325"/>
                  <a:pt x="5577109" y="586873"/>
                </a:cubicBezTo>
                <a:cubicBezTo>
                  <a:pt x="6058235" y="1147205"/>
                  <a:pt x="6323162" y="1943505"/>
                  <a:pt x="6323162" y="2829148"/>
                </a:cubicBezTo>
                <a:cubicBezTo>
                  <a:pt x="6323162" y="3182494"/>
                  <a:pt x="6220623" y="3466081"/>
                  <a:pt x="5990836" y="3748729"/>
                </a:cubicBezTo>
                <a:cubicBezTo>
                  <a:pt x="5750480" y="4044392"/>
                  <a:pt x="5389327" y="4316711"/>
                  <a:pt x="5006899" y="4604992"/>
                </a:cubicBezTo>
                <a:cubicBezTo>
                  <a:pt x="4936343" y="4658116"/>
                  <a:pt x="4863453" y="4713117"/>
                  <a:pt x="4790566" y="4768788"/>
                </a:cubicBezTo>
                <a:cubicBezTo>
                  <a:pt x="4138128" y="5267012"/>
                  <a:pt x="3661945" y="5593660"/>
                  <a:pt x="3012943" y="5593660"/>
                </a:cubicBezTo>
                <a:cubicBezTo>
                  <a:pt x="2024062" y="5593660"/>
                  <a:pt x="1323723" y="5192693"/>
                  <a:pt x="671286" y="4252856"/>
                </a:cubicBezTo>
                <a:cubicBezTo>
                  <a:pt x="585906" y="4129842"/>
                  <a:pt x="502446" y="4017964"/>
                  <a:pt x="421733" y="3909839"/>
                </a:cubicBezTo>
                <a:cubicBezTo>
                  <a:pt x="254471" y="3685679"/>
                  <a:pt x="130655" y="3515312"/>
                  <a:pt x="48655" y="3351082"/>
                </a:cubicBezTo>
                <a:lnTo>
                  <a:pt x="0" y="3239820"/>
                </a:lnTo>
                <a:lnTo>
                  <a:pt x="0" y="2248150"/>
                </a:lnTo>
                <a:lnTo>
                  <a:pt x="1658" y="2239520"/>
                </a:lnTo>
                <a:cubicBezTo>
                  <a:pt x="51657" y="2045089"/>
                  <a:pt x="126469" y="1853225"/>
                  <a:pt x="225714" y="1665285"/>
                </a:cubicBezTo>
                <a:cubicBezTo>
                  <a:pt x="419948" y="1297585"/>
                  <a:pt x="697641" y="961011"/>
                  <a:pt x="1050970" y="665214"/>
                </a:cubicBezTo>
                <a:cubicBezTo>
                  <a:pt x="1311437" y="447090"/>
                  <a:pt x="1608578" y="257641"/>
                  <a:pt x="1923692" y="107844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DE1994AC-22D1-4B48-9EDA-BE373E7045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41758" y="1415331"/>
            <a:ext cx="5665992" cy="5466522"/>
          </a:xfrm>
          <a:custGeom>
            <a:avLst/>
            <a:gdLst>
              <a:gd name="connsiteX0" fmla="*/ 3113576 w 5665992"/>
              <a:gd name="connsiteY0" fmla="*/ 1556 h 5401530"/>
              <a:gd name="connsiteX1" fmla="*/ 4468777 w 5665992"/>
              <a:gd name="connsiteY1" fmla="*/ 405866 h 5401530"/>
              <a:gd name="connsiteX2" fmla="*/ 5525792 w 5665992"/>
              <a:gd name="connsiteY2" fmla="*/ 1317461 h 5401530"/>
              <a:gd name="connsiteX3" fmla="*/ 5665992 w 5665992"/>
              <a:gd name="connsiteY3" fmla="*/ 1506159 h 5401530"/>
              <a:gd name="connsiteX4" fmla="*/ 5665992 w 5665992"/>
              <a:gd name="connsiteY4" fmla="*/ 5401530 h 5401530"/>
              <a:gd name="connsiteX5" fmla="*/ 965932 w 5665992"/>
              <a:gd name="connsiteY5" fmla="*/ 5401530 h 5401530"/>
              <a:gd name="connsiteX6" fmla="*/ 836753 w 5665992"/>
              <a:gd name="connsiteY6" fmla="*/ 5181943 h 5401530"/>
              <a:gd name="connsiteX7" fmla="*/ 509793 w 5665992"/>
              <a:gd name="connsiteY7" fmla="*/ 4458111 h 5401530"/>
              <a:gd name="connsiteX8" fmla="*/ 251995 w 5665992"/>
              <a:gd name="connsiteY8" fmla="*/ 1805844 h 5401530"/>
              <a:gd name="connsiteX9" fmla="*/ 3113576 w 5665992"/>
              <a:gd name="connsiteY9" fmla="*/ 1556 h 5401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665992" h="5401530">
                <a:moveTo>
                  <a:pt x="3113576" y="1556"/>
                </a:moveTo>
                <a:cubicBezTo>
                  <a:pt x="3559807" y="16866"/>
                  <a:pt x="4018025" y="145625"/>
                  <a:pt x="4468777" y="405866"/>
                </a:cubicBezTo>
                <a:cubicBezTo>
                  <a:pt x="4871803" y="638554"/>
                  <a:pt x="5229811" y="952545"/>
                  <a:pt x="5525792" y="1317461"/>
                </a:cubicBezTo>
                <a:lnTo>
                  <a:pt x="5665992" y="1506159"/>
                </a:lnTo>
                <a:lnTo>
                  <a:pt x="5665992" y="5401530"/>
                </a:lnTo>
                <a:lnTo>
                  <a:pt x="965932" y="5401530"/>
                </a:lnTo>
                <a:lnTo>
                  <a:pt x="836753" y="5181943"/>
                </a:lnTo>
                <a:cubicBezTo>
                  <a:pt x="713569" y="4953383"/>
                  <a:pt x="611679" y="4708683"/>
                  <a:pt x="509793" y="4458111"/>
                </a:cubicBezTo>
                <a:cubicBezTo>
                  <a:pt x="136790" y="3540808"/>
                  <a:pt x="-278612" y="2724882"/>
                  <a:pt x="251995" y="1805844"/>
                </a:cubicBezTo>
                <a:cubicBezTo>
                  <a:pt x="911122" y="664202"/>
                  <a:pt x="1973207" y="-37572"/>
                  <a:pt x="3113576" y="1556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5" name="Рисунок 4" descr="Изображение выглядит как посуда, в помещении, Прозрачный материал, стол&#10;&#10;Автоматически созданное описание">
            <a:extLst>
              <a:ext uri="{FF2B5EF4-FFF2-40B4-BE49-F238E27FC236}">
                <a16:creationId xmlns:a16="http://schemas.microsoft.com/office/drawing/2014/main" id="{0B1DD52F-67B3-E2E7-ACD9-AA5FCE95B4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92" r="1" b="18414"/>
          <a:stretch/>
        </p:blipFill>
        <p:spPr>
          <a:xfrm>
            <a:off x="6795930" y="1685367"/>
            <a:ext cx="5396070" cy="5172635"/>
          </a:xfrm>
          <a:custGeom>
            <a:avLst/>
            <a:gdLst/>
            <a:ahLst/>
            <a:cxnLst/>
            <a:rect l="l" t="t" r="r" b="b"/>
            <a:pathLst>
              <a:path w="5396070" h="5172635">
                <a:moveTo>
                  <a:pt x="2809770" y="1442"/>
                </a:moveTo>
                <a:cubicBezTo>
                  <a:pt x="3212462" y="15635"/>
                  <a:pt x="3625968" y="134989"/>
                  <a:pt x="4032739" y="376223"/>
                </a:cubicBezTo>
                <a:cubicBezTo>
                  <a:pt x="4589656" y="706501"/>
                  <a:pt x="5051318" y="1213487"/>
                  <a:pt x="5362614" y="1796088"/>
                </a:cubicBezTo>
                <a:lnTo>
                  <a:pt x="5396070" y="1864600"/>
                </a:lnTo>
                <a:lnTo>
                  <a:pt x="5396070" y="4888539"/>
                </a:lnTo>
                <a:lnTo>
                  <a:pt x="5373530" y="4924165"/>
                </a:lnTo>
                <a:cubicBezTo>
                  <a:pt x="5310112" y="5013254"/>
                  <a:pt x="5241620" y="5088864"/>
                  <a:pt x="5168684" y="5154829"/>
                </a:cubicBezTo>
                <a:lnTo>
                  <a:pt x="5146924" y="5172635"/>
                </a:lnTo>
                <a:lnTo>
                  <a:pt x="987172" y="5172635"/>
                </a:lnTo>
                <a:lnTo>
                  <a:pt x="842383" y="4959392"/>
                </a:lnTo>
                <a:cubicBezTo>
                  <a:pt x="689919" y="4704655"/>
                  <a:pt x="574982" y="4422821"/>
                  <a:pt x="460051" y="4132485"/>
                </a:cubicBezTo>
                <a:cubicBezTo>
                  <a:pt x="123442" y="3282182"/>
                  <a:pt x="-251427" y="2525854"/>
                  <a:pt x="227408" y="1673941"/>
                </a:cubicBezTo>
                <a:cubicBezTo>
                  <a:pt x="822220" y="615687"/>
                  <a:pt x="1780673" y="-34829"/>
                  <a:pt x="2809770" y="1442"/>
                </a:cubicBezTo>
                <a:close/>
              </a:path>
            </a:pathLst>
          </a:custGeom>
        </p:spPr>
      </p:pic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22220111-5018-4EB7-A38B-79BD37F7C0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95930" y="1685365"/>
            <a:ext cx="5396070" cy="5172635"/>
          </a:xfrm>
          <a:custGeom>
            <a:avLst/>
            <a:gdLst>
              <a:gd name="connsiteX0" fmla="*/ 2809770 w 5396070"/>
              <a:gd name="connsiteY0" fmla="*/ 1442 h 5172635"/>
              <a:gd name="connsiteX1" fmla="*/ 4032739 w 5396070"/>
              <a:gd name="connsiteY1" fmla="*/ 376223 h 5172635"/>
              <a:gd name="connsiteX2" fmla="*/ 5362614 w 5396070"/>
              <a:gd name="connsiteY2" fmla="*/ 1796088 h 5172635"/>
              <a:gd name="connsiteX3" fmla="*/ 5396070 w 5396070"/>
              <a:gd name="connsiteY3" fmla="*/ 1864599 h 5172635"/>
              <a:gd name="connsiteX4" fmla="*/ 5396070 w 5396070"/>
              <a:gd name="connsiteY4" fmla="*/ 1981756 h 5172635"/>
              <a:gd name="connsiteX5" fmla="*/ 5363566 w 5396070"/>
              <a:gd name="connsiteY5" fmla="*/ 1915670 h 5172635"/>
              <a:gd name="connsiteX6" fmla="*/ 4071524 w 5396070"/>
              <a:gd name="connsiteY6" fmla="*/ 546090 h 5172635"/>
              <a:gd name="connsiteX7" fmla="*/ 2883346 w 5396070"/>
              <a:gd name="connsiteY7" fmla="*/ 184583 h 5172635"/>
              <a:gd name="connsiteX8" fmla="*/ 374449 w 5396070"/>
              <a:gd name="connsiteY8" fmla="*/ 1797850 h 5172635"/>
              <a:gd name="connsiteX9" fmla="*/ 600473 w 5396070"/>
              <a:gd name="connsiteY9" fmla="*/ 4169322 h 5172635"/>
              <a:gd name="connsiteX10" fmla="*/ 971928 w 5396070"/>
              <a:gd name="connsiteY10" fmla="*/ 4966944 h 5172635"/>
              <a:gd name="connsiteX11" fmla="*/ 1112598 w 5396070"/>
              <a:gd name="connsiteY11" fmla="*/ 5172635 h 5172635"/>
              <a:gd name="connsiteX12" fmla="*/ 987172 w 5396070"/>
              <a:gd name="connsiteY12" fmla="*/ 5172635 h 5172635"/>
              <a:gd name="connsiteX13" fmla="*/ 842383 w 5396070"/>
              <a:gd name="connsiteY13" fmla="*/ 4959392 h 5172635"/>
              <a:gd name="connsiteX14" fmla="*/ 460051 w 5396070"/>
              <a:gd name="connsiteY14" fmla="*/ 4132485 h 5172635"/>
              <a:gd name="connsiteX15" fmla="*/ 227408 w 5396070"/>
              <a:gd name="connsiteY15" fmla="*/ 1673941 h 5172635"/>
              <a:gd name="connsiteX16" fmla="*/ 2809770 w 5396070"/>
              <a:gd name="connsiteY16" fmla="*/ 1442 h 5172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396070" h="5172635">
                <a:moveTo>
                  <a:pt x="2809770" y="1442"/>
                </a:moveTo>
                <a:cubicBezTo>
                  <a:pt x="3212462" y="15635"/>
                  <a:pt x="3625968" y="134989"/>
                  <a:pt x="4032739" y="376223"/>
                </a:cubicBezTo>
                <a:cubicBezTo>
                  <a:pt x="4589656" y="706501"/>
                  <a:pt x="5051318" y="1213487"/>
                  <a:pt x="5362614" y="1796088"/>
                </a:cubicBezTo>
                <a:lnTo>
                  <a:pt x="5396070" y="1864599"/>
                </a:lnTo>
                <a:lnTo>
                  <a:pt x="5396070" y="1981756"/>
                </a:lnTo>
                <a:lnTo>
                  <a:pt x="5363566" y="1915670"/>
                </a:lnTo>
                <a:cubicBezTo>
                  <a:pt x="5061125" y="1353703"/>
                  <a:pt x="4612597" y="864671"/>
                  <a:pt x="4071524" y="546090"/>
                </a:cubicBezTo>
                <a:cubicBezTo>
                  <a:pt x="3676324" y="313400"/>
                  <a:pt x="3274582" y="198273"/>
                  <a:pt x="2883346" y="184583"/>
                </a:cubicBezTo>
                <a:cubicBezTo>
                  <a:pt x="1883526" y="149597"/>
                  <a:pt x="952339" y="777074"/>
                  <a:pt x="374449" y="1797850"/>
                </a:cubicBezTo>
                <a:cubicBezTo>
                  <a:pt x="-90765" y="2619591"/>
                  <a:pt x="273440" y="3349133"/>
                  <a:pt x="600473" y="4169322"/>
                </a:cubicBezTo>
                <a:cubicBezTo>
                  <a:pt x="712134" y="4449376"/>
                  <a:pt x="823802" y="4721229"/>
                  <a:pt x="971928" y="4966944"/>
                </a:cubicBezTo>
                <a:lnTo>
                  <a:pt x="1112598" y="5172635"/>
                </a:lnTo>
                <a:lnTo>
                  <a:pt x="987172" y="5172635"/>
                </a:lnTo>
                <a:lnTo>
                  <a:pt x="842383" y="4959392"/>
                </a:lnTo>
                <a:cubicBezTo>
                  <a:pt x="689919" y="4704655"/>
                  <a:pt x="574981" y="4422821"/>
                  <a:pt x="460051" y="4132485"/>
                </a:cubicBezTo>
                <a:cubicBezTo>
                  <a:pt x="123442" y="3282182"/>
                  <a:pt x="-251427" y="2525854"/>
                  <a:pt x="227408" y="1673941"/>
                </a:cubicBezTo>
                <a:cubicBezTo>
                  <a:pt x="822220" y="615687"/>
                  <a:pt x="1780673" y="-34829"/>
                  <a:pt x="2809770" y="1442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B826094-E524-0749-CF8F-6F82D284DEDC}"/>
              </a:ext>
            </a:extLst>
          </p:cNvPr>
          <p:cNvSpPr txBox="1"/>
          <p:nvPr/>
        </p:nvSpPr>
        <p:spPr>
          <a:xfrm>
            <a:off x="6578337" y="377535"/>
            <a:ext cx="529936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Проводится химический анализ отобранных отходов, </a:t>
            </a:r>
          </a:p>
          <a:p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устанавливается их количественный химический состав</a:t>
            </a:r>
          </a:p>
        </p:txBody>
      </p:sp>
    </p:spTree>
    <p:extLst>
      <p:ext uri="{BB962C8B-B14F-4D97-AF65-F5344CB8AC3E}">
        <p14:creationId xmlns:p14="http://schemas.microsoft.com/office/powerpoint/2010/main" val="41500271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A4D6DC9-CEFD-F172-86D8-3C2729067631}"/>
              </a:ext>
            </a:extLst>
          </p:cNvPr>
          <p:cNvSpPr txBox="1"/>
          <p:nvPr/>
        </p:nvSpPr>
        <p:spPr>
          <a:xfrm>
            <a:off x="1015032" y="930881"/>
            <a:ext cx="93171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Устанавливаются зависимости состояния окружающей среды от влияния некоторых опасных компонентов отходов</a:t>
            </a:r>
          </a:p>
        </p:txBody>
      </p:sp>
      <p:graphicFrame>
        <p:nvGraphicFramePr>
          <p:cNvPr id="4" name="Диаграмма 3">
            <a:extLst>
              <a:ext uri="{FF2B5EF4-FFF2-40B4-BE49-F238E27FC236}">
                <a16:creationId xmlns:a16="http://schemas.microsoft.com/office/drawing/2014/main" id="{57442A1F-AF28-EF72-91BC-2CC02881FB4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056544"/>
              </p:ext>
            </p:extLst>
          </p:nvPr>
        </p:nvGraphicFramePr>
        <p:xfrm>
          <a:off x="6222369" y="3283325"/>
          <a:ext cx="5131432" cy="31573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Диаграмма 4">
            <a:extLst>
              <a:ext uri="{FF2B5EF4-FFF2-40B4-BE49-F238E27FC236}">
                <a16:creationId xmlns:a16="http://schemas.microsoft.com/office/drawing/2014/main" id="{B31DBA58-F835-CC23-5229-54EDE87678D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14473399"/>
              </p:ext>
            </p:extLst>
          </p:nvPr>
        </p:nvGraphicFramePr>
        <p:xfrm>
          <a:off x="838199" y="2140325"/>
          <a:ext cx="4835387" cy="31975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257775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Изображение выглядит как на открытом воздухе, облако, небо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77EA89C2-7946-205D-A962-8D6E254FC8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696" r="1" b="9350"/>
          <a:stretch/>
        </p:blipFill>
        <p:spPr>
          <a:xfrm>
            <a:off x="4166504" y="10"/>
            <a:ext cx="8025495" cy="3067040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на открытом воздухе, небо, одежда, земля&#10;&#10;Автоматически созданное описание">
            <a:extLst>
              <a:ext uri="{FF2B5EF4-FFF2-40B4-BE49-F238E27FC236}">
                <a16:creationId xmlns:a16="http://schemas.microsoft.com/office/drawing/2014/main" id="{95318952-A6E3-F862-B3FB-8506B27A18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87" b="41218"/>
          <a:stretch/>
        </p:blipFill>
        <p:spPr>
          <a:xfrm>
            <a:off x="20" y="3790950"/>
            <a:ext cx="8305780" cy="3067051"/>
          </a:xfrm>
          <a:prstGeom prst="rect">
            <a:avLst/>
          </a:prstGeom>
        </p:spPr>
      </p:pic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EA518CE4-E4D4-4D8A-980F-6D692AC969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472"/>
            <a:ext cx="5155454" cy="4845530"/>
          </a:xfrm>
          <a:custGeom>
            <a:avLst/>
            <a:gdLst>
              <a:gd name="connsiteX0" fmla="*/ 0 w 5155454"/>
              <a:gd name="connsiteY0" fmla="*/ 0 h 4845530"/>
              <a:gd name="connsiteX1" fmla="*/ 4766270 w 5155454"/>
              <a:gd name="connsiteY1" fmla="*/ 0 h 4845530"/>
              <a:gd name="connsiteX2" fmla="*/ 4896671 w 5155454"/>
              <a:gd name="connsiteY2" fmla="*/ 270697 h 4845530"/>
              <a:gd name="connsiteX3" fmla="*/ 5155454 w 5155454"/>
              <a:gd name="connsiteY3" fmla="*/ 1552495 h 4845530"/>
              <a:gd name="connsiteX4" fmla="*/ 1862419 w 5155454"/>
              <a:gd name="connsiteY4" fmla="*/ 4845530 h 4845530"/>
              <a:gd name="connsiteX5" fmla="*/ 21252 w 5155454"/>
              <a:gd name="connsiteY5" fmla="*/ 4283132 h 4845530"/>
              <a:gd name="connsiteX6" fmla="*/ 0 w 5155454"/>
              <a:gd name="connsiteY6" fmla="*/ 4267240 h 4845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55454" h="4845530">
                <a:moveTo>
                  <a:pt x="0" y="0"/>
                </a:moveTo>
                <a:lnTo>
                  <a:pt x="4766270" y="0"/>
                </a:lnTo>
                <a:lnTo>
                  <a:pt x="4896671" y="270697"/>
                </a:lnTo>
                <a:cubicBezTo>
                  <a:pt x="5063308" y="664671"/>
                  <a:pt x="5155454" y="1097822"/>
                  <a:pt x="5155454" y="1552495"/>
                </a:cubicBezTo>
                <a:cubicBezTo>
                  <a:pt x="5155454" y="3371188"/>
                  <a:pt x="3681112" y="4845530"/>
                  <a:pt x="1862419" y="4845530"/>
                </a:cubicBezTo>
                <a:cubicBezTo>
                  <a:pt x="1180409" y="4845530"/>
                  <a:pt x="546824" y="4638201"/>
                  <a:pt x="21252" y="4283132"/>
                </a:cubicBezTo>
                <a:lnTo>
                  <a:pt x="0" y="426724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Рисунок 14" descr="Изображение выглядит как на открытом воздухе, обувь, человек, одежда&#10;&#10;Автоматически созданное описание">
            <a:extLst>
              <a:ext uri="{FF2B5EF4-FFF2-40B4-BE49-F238E27FC236}">
                <a16:creationId xmlns:a16="http://schemas.microsoft.com/office/drawing/2014/main" id="{57050B57-263D-F300-1E7D-164F9C5148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34" r="2" b="8329"/>
          <a:stretch/>
        </p:blipFill>
        <p:spPr>
          <a:xfrm>
            <a:off x="1" y="1"/>
            <a:ext cx="5017099" cy="4718647"/>
          </a:xfrm>
          <a:custGeom>
            <a:avLst/>
            <a:gdLst/>
            <a:ahLst/>
            <a:cxnLst/>
            <a:rect l="l" t="t" r="r" b="b"/>
            <a:pathLst>
              <a:path w="5017099" h="4718647">
                <a:moveTo>
                  <a:pt x="0" y="0"/>
                </a:moveTo>
                <a:lnTo>
                  <a:pt x="4599738" y="0"/>
                </a:lnTo>
                <a:lnTo>
                  <a:pt x="4636346" y="60259"/>
                </a:lnTo>
                <a:cubicBezTo>
                  <a:pt x="4879170" y="507256"/>
                  <a:pt x="5017099" y="1019504"/>
                  <a:pt x="5017099" y="1563967"/>
                </a:cubicBezTo>
                <a:cubicBezTo>
                  <a:pt x="5017099" y="3306249"/>
                  <a:pt x="3604701" y="4718647"/>
                  <a:pt x="1862419" y="4718647"/>
                </a:cubicBezTo>
                <a:cubicBezTo>
                  <a:pt x="1209063" y="4718647"/>
                  <a:pt x="602098" y="4520029"/>
                  <a:pt x="98607" y="4179877"/>
                </a:cubicBezTo>
                <a:lnTo>
                  <a:pt x="0" y="4106140"/>
                </a:lnTo>
                <a:close/>
              </a:path>
            </a:pathLst>
          </a:custGeom>
        </p:spPr>
      </p:pic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F82BF3E2-EB0E-40D6-8835-2367A5316C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48480" y="1563968"/>
            <a:ext cx="6043520" cy="5294033"/>
          </a:xfrm>
          <a:custGeom>
            <a:avLst/>
            <a:gdLst>
              <a:gd name="connsiteX0" fmla="*/ 3600823 w 6043520"/>
              <a:gd name="connsiteY0" fmla="*/ 0 h 5294033"/>
              <a:gd name="connsiteX1" fmla="*/ 5891281 w 6043520"/>
              <a:gd name="connsiteY1" fmla="*/ 822253 h 5294033"/>
              <a:gd name="connsiteX2" fmla="*/ 6043520 w 6043520"/>
              <a:gd name="connsiteY2" fmla="*/ 960617 h 5294033"/>
              <a:gd name="connsiteX3" fmla="*/ 6043520 w 6043520"/>
              <a:gd name="connsiteY3" fmla="*/ 5294033 h 5294033"/>
              <a:gd name="connsiteX4" fmla="*/ 423445 w 6043520"/>
              <a:gd name="connsiteY4" fmla="*/ 5294033 h 5294033"/>
              <a:gd name="connsiteX5" fmla="*/ 282971 w 6043520"/>
              <a:gd name="connsiteY5" fmla="*/ 5002426 h 5294033"/>
              <a:gd name="connsiteX6" fmla="*/ 0 w 6043520"/>
              <a:gd name="connsiteY6" fmla="*/ 3600823 h 5294033"/>
              <a:gd name="connsiteX7" fmla="*/ 3600823 w 6043520"/>
              <a:gd name="connsiteY7" fmla="*/ 0 h 5294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43520" h="5294033">
                <a:moveTo>
                  <a:pt x="3600823" y="0"/>
                </a:moveTo>
                <a:cubicBezTo>
                  <a:pt x="4470871" y="0"/>
                  <a:pt x="5268847" y="308574"/>
                  <a:pt x="5891281" y="822253"/>
                </a:cubicBezTo>
                <a:lnTo>
                  <a:pt x="6043520" y="960617"/>
                </a:lnTo>
                <a:lnTo>
                  <a:pt x="6043520" y="5294033"/>
                </a:lnTo>
                <a:lnTo>
                  <a:pt x="423445" y="5294033"/>
                </a:lnTo>
                <a:lnTo>
                  <a:pt x="282971" y="5002426"/>
                </a:lnTo>
                <a:cubicBezTo>
                  <a:pt x="100759" y="4571630"/>
                  <a:pt x="0" y="4097993"/>
                  <a:pt x="0" y="3600823"/>
                </a:cubicBezTo>
                <a:cubicBezTo>
                  <a:pt x="0" y="1612143"/>
                  <a:pt x="1612143" y="0"/>
                  <a:pt x="360082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Рисунок 18" descr="Изображение выглядит как на открытом воздухе, земля, почва, Синий воротничок&#10;&#10;Автоматически созданное описание">
            <a:extLst>
              <a:ext uri="{FF2B5EF4-FFF2-40B4-BE49-F238E27FC236}">
                <a16:creationId xmlns:a16="http://schemas.microsoft.com/office/drawing/2014/main" id="{2C657139-15DE-B4BF-800F-EC733216DB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04"/>
          <a:stretch/>
        </p:blipFill>
        <p:spPr>
          <a:xfrm>
            <a:off x="6283728" y="1699214"/>
            <a:ext cx="5908273" cy="5158786"/>
          </a:xfrm>
          <a:custGeom>
            <a:avLst/>
            <a:gdLst/>
            <a:ahLst/>
            <a:cxnLst/>
            <a:rect l="l" t="t" r="r" b="b"/>
            <a:pathLst>
              <a:path w="5908273" h="5158786">
                <a:moveTo>
                  <a:pt x="3465576" y="0"/>
                </a:moveTo>
                <a:cubicBezTo>
                  <a:pt x="4302945" y="0"/>
                  <a:pt x="5070948" y="296984"/>
                  <a:pt x="5670004" y="791369"/>
                </a:cubicBezTo>
                <a:lnTo>
                  <a:pt x="5908273" y="1007923"/>
                </a:lnTo>
                <a:lnTo>
                  <a:pt x="5908273" y="5158786"/>
                </a:lnTo>
                <a:lnTo>
                  <a:pt x="443374" y="5158786"/>
                </a:lnTo>
                <a:lnTo>
                  <a:pt x="418277" y="5117476"/>
                </a:lnTo>
                <a:cubicBezTo>
                  <a:pt x="151523" y="4626427"/>
                  <a:pt x="0" y="4063697"/>
                  <a:pt x="0" y="3465576"/>
                </a:cubicBezTo>
                <a:cubicBezTo>
                  <a:pt x="0" y="1551591"/>
                  <a:pt x="1551591" y="0"/>
                  <a:pt x="3465576" y="0"/>
                </a:cubicBezTo>
                <a:close/>
              </a:path>
            </a:pathLst>
          </a:custGeom>
        </p:spPr>
      </p:pic>
      <p:sp>
        <p:nvSpPr>
          <p:cNvPr id="44" name="Oval 43">
            <a:extLst>
              <a:ext uri="{FF2B5EF4-FFF2-40B4-BE49-F238E27FC236}">
                <a16:creationId xmlns:a16="http://schemas.microsoft.com/office/drawing/2014/main" id="{481E86DD-89E6-42B2-8675-84B7C56BFF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50534" y="1716727"/>
            <a:ext cx="4572000" cy="457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Рисунок 4" descr="Изображение выглядит как на открытом воздухе, одежда, земля, небо&#10;&#10;Автоматически созданное описание">
            <a:extLst>
              <a:ext uri="{FF2B5EF4-FFF2-40B4-BE49-F238E27FC236}">
                <a16:creationId xmlns:a16="http://schemas.microsoft.com/office/drawing/2014/main" id="{B5ED938C-4D61-ECFD-1D83-67B6556640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10" r="3" b="6292"/>
          <a:stretch/>
        </p:blipFill>
        <p:spPr>
          <a:xfrm>
            <a:off x="3287694" y="1853886"/>
            <a:ext cx="4297680" cy="4297680"/>
          </a:xfrm>
          <a:custGeom>
            <a:avLst/>
            <a:gdLst/>
            <a:ahLst/>
            <a:cxnLst/>
            <a:rect l="l" t="t" r="r" b="b"/>
            <a:pathLst>
              <a:path w="4297680" h="4297680">
                <a:moveTo>
                  <a:pt x="2148840" y="0"/>
                </a:moveTo>
                <a:cubicBezTo>
                  <a:pt x="3335612" y="0"/>
                  <a:pt x="4297680" y="962068"/>
                  <a:pt x="4297680" y="2148840"/>
                </a:cubicBezTo>
                <a:cubicBezTo>
                  <a:pt x="4297680" y="3335612"/>
                  <a:pt x="3335612" y="4297680"/>
                  <a:pt x="2148840" y="4297680"/>
                </a:cubicBezTo>
                <a:cubicBezTo>
                  <a:pt x="962068" y="4297680"/>
                  <a:pt x="0" y="3335612"/>
                  <a:pt x="0" y="2148840"/>
                </a:cubicBezTo>
                <a:cubicBezTo>
                  <a:pt x="0" y="962068"/>
                  <a:pt x="962068" y="0"/>
                  <a:pt x="2148840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723072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E5942A9-190A-C401-0526-48D308F077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14"/>
          <a:stretch/>
        </p:blipFill>
        <p:spPr>
          <a:xfrm>
            <a:off x="-1504" y="0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B396498-4B4B-CC84-C081-72A7E2D415CF}"/>
              </a:ext>
            </a:extLst>
          </p:cNvPr>
          <p:cNvSpPr txBox="1"/>
          <p:nvPr/>
        </p:nvSpPr>
        <p:spPr>
          <a:xfrm>
            <a:off x="4033665" y="5811520"/>
            <a:ext cx="41216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i="1" dirty="0">
                <a:solidFill>
                  <a:schemeClr val="bg1"/>
                </a:solidFill>
                <a:latin typeface="Aptos Black" panose="020B0004020202020204" pitchFamily="34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4724575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Зеленое Ростоке маршрутизацию на заземлении">
            <a:extLst>
              <a:ext uri="{FF2B5EF4-FFF2-40B4-BE49-F238E27FC236}">
                <a16:creationId xmlns:a16="http://schemas.microsoft.com/office/drawing/2014/main" id="{83F8CD12-09A8-130E-97C4-16A1FAC0A06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933" r="2698" b="-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3000">
                <a:schemeClr val="tx1">
                  <a:alpha val="64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726F6-A1DA-A8B9-F4ED-FFC4E9CE60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5309" y="1303371"/>
            <a:ext cx="4023360" cy="2015417"/>
          </a:xfrm>
        </p:spPr>
        <p:txBody>
          <a:bodyPr anchor="b">
            <a:normAutofit/>
          </a:bodyPr>
          <a:lstStyle/>
          <a:p>
            <a:pPr algn="l"/>
            <a:r>
              <a:rPr lang="ru-RU" sz="2800" dirty="0">
                <a:solidFill>
                  <a:schemeClr val="bg1"/>
                </a:solidFill>
              </a:rPr>
              <a:t>Факультет почвоведения </a:t>
            </a:r>
            <a:br>
              <a:rPr lang="ru-RU" sz="2800" dirty="0">
                <a:solidFill>
                  <a:schemeClr val="bg1"/>
                </a:solidFill>
              </a:rPr>
            </a:br>
            <a:r>
              <a:rPr lang="ru-RU" sz="2800" dirty="0">
                <a:solidFill>
                  <a:schemeClr val="bg1"/>
                </a:solidFill>
              </a:rPr>
              <a:t>МГУ имени М.В. Ломоносова.</a:t>
            </a:r>
            <a:br>
              <a:rPr lang="ru-RU" sz="2800" dirty="0">
                <a:solidFill>
                  <a:schemeClr val="bg1"/>
                </a:solidFill>
              </a:rPr>
            </a:br>
            <a:r>
              <a:rPr lang="ru-RU" sz="2800" dirty="0">
                <a:solidFill>
                  <a:schemeClr val="bg1"/>
                </a:solidFill>
              </a:rPr>
              <a:t>Кафедра земельных ресурсов и оценки почв.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25DFB11-0763-90BE-F631-9765007E64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1029" y="4134395"/>
            <a:ext cx="4588811" cy="1208141"/>
          </a:xfrm>
        </p:spPr>
        <p:txBody>
          <a:bodyPr>
            <a:noAutofit/>
          </a:bodyPr>
          <a:lstStyle/>
          <a:p>
            <a:pPr algn="l"/>
            <a:r>
              <a:rPr lang="ru-RU" sz="2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Black" panose="020B0004020202020204" pitchFamily="34" charset="0"/>
              </a:rPr>
              <a:t>Исследования о воздействии отходов на жизнь окружающей природной среды.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419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D2F9E4C-FD5F-D961-9782-C3E43D2DD8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0" t="17890" r="4397" b="14683"/>
          <a:stretch/>
        </p:blipFill>
        <p:spPr>
          <a:xfrm>
            <a:off x="3900066" y="532082"/>
            <a:ext cx="4202501" cy="2205274"/>
          </a:xfrm>
          <a:prstGeom prst="rect">
            <a:avLst/>
          </a:prstGeom>
        </p:spPr>
      </p:pic>
      <p:pic>
        <p:nvPicPr>
          <p:cNvPr id="7" name="Рисунок 6" descr="Изображение выглядит как мультфильм, рисунок, Танец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A9F2849C-6695-7F82-679B-84FADEB1E8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1683" y="3736671"/>
            <a:ext cx="3199265" cy="2205274"/>
          </a:xfrm>
          <a:prstGeom prst="rect">
            <a:avLst/>
          </a:prstGeom>
        </p:spPr>
      </p:pic>
      <p:pic>
        <p:nvPicPr>
          <p:cNvPr id="9" name="Рисунок 8" descr="Изображение выглядит как дизайн, еда&#10;&#10;Автоматически созданное описание со средним доверительным уровнем">
            <a:extLst>
              <a:ext uri="{FF2B5EF4-FFF2-40B4-BE49-F238E27FC236}">
                <a16:creationId xmlns:a16="http://schemas.microsoft.com/office/drawing/2014/main" id="{90C80E80-FADF-DA8F-2C42-B4CB7AF9D0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2" r="5625" b="21010"/>
          <a:stretch/>
        </p:blipFill>
        <p:spPr>
          <a:xfrm>
            <a:off x="8286749" y="2447925"/>
            <a:ext cx="2395419" cy="1489942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колесо, шина, транспортное средство, Наземный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E7C56828-BDE9-4D1E-DBC2-83E636C4A8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35" y="1942562"/>
            <a:ext cx="2742065" cy="2205574"/>
          </a:xfrm>
          <a:prstGeom prst="rect">
            <a:avLst/>
          </a:prstGeom>
        </p:spPr>
      </p:pic>
      <p:sp>
        <p:nvSpPr>
          <p:cNvPr id="12" name="Стрелка: изогнутая вниз 11">
            <a:extLst>
              <a:ext uri="{FF2B5EF4-FFF2-40B4-BE49-F238E27FC236}">
                <a16:creationId xmlns:a16="http://schemas.microsoft.com/office/drawing/2014/main" id="{2FF58A8C-9AA3-402D-A30B-6E87873ABDA4}"/>
              </a:ext>
            </a:extLst>
          </p:cNvPr>
          <p:cNvSpPr/>
          <p:nvPr/>
        </p:nvSpPr>
        <p:spPr>
          <a:xfrm rot="20651497">
            <a:off x="1406102" y="624094"/>
            <a:ext cx="3622111" cy="818366"/>
          </a:xfrm>
          <a:prstGeom prst="curved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3" name="Стрелка: изогнутая вниз 12">
            <a:extLst>
              <a:ext uri="{FF2B5EF4-FFF2-40B4-BE49-F238E27FC236}">
                <a16:creationId xmlns:a16="http://schemas.microsoft.com/office/drawing/2014/main" id="{A1037153-192D-3EF7-C4FC-72B708FC62AC}"/>
              </a:ext>
            </a:extLst>
          </p:cNvPr>
          <p:cNvSpPr/>
          <p:nvPr/>
        </p:nvSpPr>
        <p:spPr>
          <a:xfrm rot="1212117">
            <a:off x="7017085" y="757392"/>
            <a:ext cx="3622111" cy="818366"/>
          </a:xfrm>
          <a:prstGeom prst="curved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4" name="Стрелка: вниз 13">
            <a:extLst>
              <a:ext uri="{FF2B5EF4-FFF2-40B4-BE49-F238E27FC236}">
                <a16:creationId xmlns:a16="http://schemas.microsoft.com/office/drawing/2014/main" id="{C52ADD86-67CF-6712-381F-3AA49ABFEAA4}"/>
              </a:ext>
            </a:extLst>
          </p:cNvPr>
          <p:cNvSpPr/>
          <p:nvPr/>
        </p:nvSpPr>
        <p:spPr>
          <a:xfrm>
            <a:off x="5813537" y="3027666"/>
            <a:ext cx="484632" cy="584776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1EA49E9-3F94-DFDE-CF3B-3A0AAE5AE92F}"/>
              </a:ext>
            </a:extLst>
          </p:cNvPr>
          <p:cNvSpPr txBox="1"/>
          <p:nvPr/>
        </p:nvSpPr>
        <p:spPr>
          <a:xfrm>
            <a:off x="1028700" y="4170344"/>
            <a:ext cx="11721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Руда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39FA428-6716-D725-4F00-93C529249B44}"/>
              </a:ext>
            </a:extLst>
          </p:cNvPr>
          <p:cNvSpPr txBox="1"/>
          <p:nvPr/>
        </p:nvSpPr>
        <p:spPr>
          <a:xfrm>
            <a:off x="3781905" y="5941945"/>
            <a:ext cx="46281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Остатки обогащения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25DBCA9-C30F-30F9-0CD7-EED0CE2A1D96}"/>
              </a:ext>
            </a:extLst>
          </p:cNvPr>
          <p:cNvSpPr txBox="1"/>
          <p:nvPr/>
        </p:nvSpPr>
        <p:spPr>
          <a:xfrm>
            <a:off x="3810651" y="2400815"/>
            <a:ext cx="43813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Обогащение на ЗИФ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4E1384B-2DE8-0510-A03D-BC4BCDBE70CF}"/>
              </a:ext>
            </a:extLst>
          </p:cNvPr>
          <p:cNvSpPr txBox="1"/>
          <p:nvPr/>
        </p:nvSpPr>
        <p:spPr>
          <a:xfrm>
            <a:off x="8756383" y="3877956"/>
            <a:ext cx="19127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Продукт</a:t>
            </a:r>
          </a:p>
        </p:txBody>
      </p:sp>
    </p:spTree>
    <p:extLst>
      <p:ext uri="{BB962C8B-B14F-4D97-AF65-F5344CB8AC3E}">
        <p14:creationId xmlns:p14="http://schemas.microsoft.com/office/powerpoint/2010/main" val="3254157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C7752E87-9BD5-C099-82C1-3DF7C6480E50}"/>
              </a:ext>
            </a:extLst>
          </p:cNvPr>
          <p:cNvSpPr txBox="1"/>
          <p:nvPr/>
        </p:nvSpPr>
        <p:spPr>
          <a:xfrm>
            <a:off x="1245152" y="569616"/>
            <a:ext cx="97016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/>
              <a:t>Золотоносную руду добывают открытым и закрытым способами.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74CCB3-55C1-D2F0-6E12-E7B225DD8099}"/>
              </a:ext>
            </a:extLst>
          </p:cNvPr>
          <p:cNvSpPr txBox="1"/>
          <p:nvPr/>
        </p:nvSpPr>
        <p:spPr>
          <a:xfrm>
            <a:off x="326174" y="1370929"/>
            <a:ext cx="60941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i="1" u="sng" dirty="0">
                <a:solidFill>
                  <a:schemeClr val="accent1"/>
                </a:solidFill>
              </a:rPr>
              <a:t>Золотодобывающий рудник – открытый способ</a:t>
            </a:r>
          </a:p>
        </p:txBody>
      </p:sp>
      <p:pic>
        <p:nvPicPr>
          <p:cNvPr id="5" name="Рисунок 4" descr="Изображение выглядит как облако, на открытом воздухе, небо, земля&#10;&#10;Автоматически созданное описание">
            <a:extLst>
              <a:ext uri="{FF2B5EF4-FFF2-40B4-BE49-F238E27FC236}">
                <a16:creationId xmlns:a16="http://schemas.microsoft.com/office/drawing/2014/main" id="{03C73C7B-1F8C-50A7-2835-84B1909CDC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74" y="1957892"/>
            <a:ext cx="5902361" cy="3934907"/>
          </a:xfrm>
          <a:prstGeom prst="rect">
            <a:avLst/>
          </a:prstGeom>
        </p:spPr>
      </p:pic>
      <p:pic>
        <p:nvPicPr>
          <p:cNvPr id="7" name="Рисунок 6" descr="Изображение выглядит как пещера, тоннель, земля, в помещении&#10;&#10;Автоматически созданное описание">
            <a:extLst>
              <a:ext uri="{FF2B5EF4-FFF2-40B4-BE49-F238E27FC236}">
                <a16:creationId xmlns:a16="http://schemas.microsoft.com/office/drawing/2014/main" id="{7596DCCB-BC3E-B362-A563-9838CECE5E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0314" y="1370929"/>
            <a:ext cx="5554343" cy="346278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25830C4-0D2A-4C81-EFC4-15540925BA38}"/>
              </a:ext>
            </a:extLst>
          </p:cNvPr>
          <p:cNvSpPr txBox="1"/>
          <p:nvPr/>
        </p:nvSpPr>
        <p:spPr>
          <a:xfrm>
            <a:off x="6816165" y="5302405"/>
            <a:ext cx="4347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u="sng" dirty="0">
                <a:solidFill>
                  <a:schemeClr val="accent1"/>
                </a:solidFill>
              </a:rPr>
              <a:t>Шахтная добыча – закрытый способ</a:t>
            </a:r>
          </a:p>
        </p:txBody>
      </p:sp>
    </p:spTree>
    <p:extLst>
      <p:ext uri="{BB962C8B-B14F-4D97-AF65-F5344CB8AC3E}">
        <p14:creationId xmlns:p14="http://schemas.microsoft.com/office/powerpoint/2010/main" val="15194463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778630-65E1-6CE6-4C42-05582A483768}"/>
              </a:ext>
            </a:extLst>
          </p:cNvPr>
          <p:cNvSpPr txBox="1"/>
          <p:nvPr/>
        </p:nvSpPr>
        <p:spPr>
          <a:xfrm>
            <a:off x="946513" y="1446884"/>
            <a:ext cx="9778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На ЗИФ руду измельчают, обрабатывают реагентами для извлечения золота и серебра.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0294217-B826-7D11-CED1-F639CA89B6D4}"/>
              </a:ext>
            </a:extLst>
          </p:cNvPr>
          <p:cNvSpPr/>
          <p:nvPr/>
        </p:nvSpPr>
        <p:spPr>
          <a:xfrm>
            <a:off x="723900" y="2303780"/>
            <a:ext cx="914400" cy="914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Исходная руда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CAD28E9-03DD-B888-998F-98A13582B7E6}"/>
              </a:ext>
            </a:extLst>
          </p:cNvPr>
          <p:cNvSpPr/>
          <p:nvPr/>
        </p:nvSpPr>
        <p:spPr>
          <a:xfrm>
            <a:off x="1968500" y="2303780"/>
            <a:ext cx="1574800" cy="12776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Дробление и измельчение руды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379ADD9-FFD1-1546-0510-71DFDAB30517}"/>
              </a:ext>
            </a:extLst>
          </p:cNvPr>
          <p:cNvSpPr/>
          <p:nvPr/>
        </p:nvSpPr>
        <p:spPr>
          <a:xfrm>
            <a:off x="3873499" y="2303780"/>
            <a:ext cx="1778001" cy="16332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Сорбционное цианирование </a:t>
            </a:r>
            <a:r>
              <a:rPr lang="en-US" dirty="0"/>
              <a:t>CIP</a:t>
            </a:r>
            <a:r>
              <a:rPr lang="ru-RU" dirty="0"/>
              <a:t>/</a:t>
            </a:r>
            <a:r>
              <a:rPr lang="en-US" dirty="0"/>
              <a:t>RIP</a:t>
            </a:r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77DB4D4-B682-B5C1-4C15-AA716575726A}"/>
              </a:ext>
            </a:extLst>
          </p:cNvPr>
          <p:cNvSpPr/>
          <p:nvPr/>
        </p:nvSpPr>
        <p:spPr>
          <a:xfrm>
            <a:off x="6186525" y="3924300"/>
            <a:ext cx="2222500" cy="914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Обезвреживание хвостов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343FDA6-89E1-8F4C-BC0D-F764ED414F30}"/>
              </a:ext>
            </a:extLst>
          </p:cNvPr>
          <p:cNvSpPr/>
          <p:nvPr/>
        </p:nvSpPr>
        <p:spPr>
          <a:xfrm>
            <a:off x="6216650" y="2303780"/>
            <a:ext cx="1536700" cy="914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Десорбция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4014C12-4786-20E1-C46D-51D714810337}"/>
              </a:ext>
            </a:extLst>
          </p:cNvPr>
          <p:cNvSpPr/>
          <p:nvPr/>
        </p:nvSpPr>
        <p:spPr>
          <a:xfrm>
            <a:off x="9807575" y="2303780"/>
            <a:ext cx="1327150" cy="914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Продукт – сплав золота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D1E17404-0D40-CCE0-6D25-724671DECF02}"/>
              </a:ext>
            </a:extLst>
          </p:cNvPr>
          <p:cNvSpPr/>
          <p:nvPr/>
        </p:nvSpPr>
        <p:spPr>
          <a:xfrm>
            <a:off x="8369300" y="2311631"/>
            <a:ext cx="914400" cy="914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Электролиз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35C35BE3-AB07-E103-4F16-79B946E73474}"/>
              </a:ext>
            </a:extLst>
          </p:cNvPr>
          <p:cNvSpPr/>
          <p:nvPr/>
        </p:nvSpPr>
        <p:spPr>
          <a:xfrm>
            <a:off x="8826500" y="3924300"/>
            <a:ext cx="2222500" cy="914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Хвостохранилище</a:t>
            </a:r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7DDE48BD-C2C0-945B-2CA6-251EEA9B3D70}"/>
              </a:ext>
            </a:extLst>
          </p:cNvPr>
          <p:cNvSpPr/>
          <p:nvPr/>
        </p:nvSpPr>
        <p:spPr>
          <a:xfrm>
            <a:off x="2162809" y="3844528"/>
            <a:ext cx="1071880" cy="914400"/>
          </a:xfrm>
          <a:prstGeom prst="ellipse">
            <a:avLst/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Вода</a:t>
            </a: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C01F8BB9-AEBB-8030-A979-0F06C07140F0}"/>
              </a:ext>
            </a:extLst>
          </p:cNvPr>
          <p:cNvSpPr/>
          <p:nvPr/>
        </p:nvSpPr>
        <p:spPr>
          <a:xfrm>
            <a:off x="2886707" y="4851400"/>
            <a:ext cx="1607821" cy="914400"/>
          </a:xfrm>
          <a:prstGeom prst="ellipse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Сжатый воздух</a:t>
            </a: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C88C2779-D203-41B1-CEAB-782A06DF7625}"/>
              </a:ext>
            </a:extLst>
          </p:cNvPr>
          <p:cNvSpPr/>
          <p:nvPr/>
        </p:nvSpPr>
        <p:spPr>
          <a:xfrm>
            <a:off x="4622798" y="4907280"/>
            <a:ext cx="1371602" cy="914400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Реагенты (цианиды)</a:t>
            </a:r>
          </a:p>
        </p:txBody>
      </p: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1A19407B-1DB4-01F5-ED5E-E8240A0E2F98}"/>
              </a:ext>
            </a:extLst>
          </p:cNvPr>
          <p:cNvCxnSpPr>
            <a:cxnSpLocks/>
            <a:stCxn id="3" idx="3"/>
          </p:cNvCxnSpPr>
          <p:nvPr/>
        </p:nvCxnSpPr>
        <p:spPr>
          <a:xfrm>
            <a:off x="1638300" y="2760980"/>
            <a:ext cx="330199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EF4022C5-6ABD-57C7-CD5F-12EAA448FE31}"/>
              </a:ext>
            </a:extLst>
          </p:cNvPr>
          <p:cNvCxnSpPr>
            <a:cxnSpLocks/>
          </p:cNvCxnSpPr>
          <p:nvPr/>
        </p:nvCxnSpPr>
        <p:spPr>
          <a:xfrm>
            <a:off x="3543300" y="2760980"/>
            <a:ext cx="330199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22E9C974-2242-DFC7-ED80-CFA232C089CE}"/>
              </a:ext>
            </a:extLst>
          </p:cNvPr>
          <p:cNvCxnSpPr>
            <a:cxnSpLocks/>
            <a:endCxn id="7" idx="1"/>
          </p:cNvCxnSpPr>
          <p:nvPr/>
        </p:nvCxnSpPr>
        <p:spPr>
          <a:xfrm>
            <a:off x="5651500" y="2760980"/>
            <a:ext cx="56515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>
            <a:extLst>
              <a:ext uri="{FF2B5EF4-FFF2-40B4-BE49-F238E27FC236}">
                <a16:creationId xmlns:a16="http://schemas.microsoft.com/office/drawing/2014/main" id="{45BB38A3-EA9E-C4E5-3794-168BA314B133}"/>
              </a:ext>
            </a:extLst>
          </p:cNvPr>
          <p:cNvCxnSpPr>
            <a:cxnSpLocks/>
            <a:stCxn id="7" idx="3"/>
            <a:endCxn id="9" idx="1"/>
          </p:cNvCxnSpPr>
          <p:nvPr/>
        </p:nvCxnSpPr>
        <p:spPr>
          <a:xfrm>
            <a:off x="7753350" y="2760980"/>
            <a:ext cx="615950" cy="785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>
            <a:extLst>
              <a:ext uri="{FF2B5EF4-FFF2-40B4-BE49-F238E27FC236}">
                <a16:creationId xmlns:a16="http://schemas.microsoft.com/office/drawing/2014/main" id="{8A422AAE-2797-52DC-98BF-171B1F745B68}"/>
              </a:ext>
            </a:extLst>
          </p:cNvPr>
          <p:cNvCxnSpPr>
            <a:cxnSpLocks/>
            <a:stCxn id="9" idx="3"/>
            <a:endCxn id="8" idx="1"/>
          </p:cNvCxnSpPr>
          <p:nvPr/>
        </p:nvCxnSpPr>
        <p:spPr>
          <a:xfrm flipV="1">
            <a:off x="9283700" y="2760980"/>
            <a:ext cx="523875" cy="785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>
            <a:extLst>
              <a:ext uri="{FF2B5EF4-FFF2-40B4-BE49-F238E27FC236}">
                <a16:creationId xmlns:a16="http://schemas.microsoft.com/office/drawing/2014/main" id="{D7EA13C6-31F2-B318-C856-516726B2D8AD}"/>
              </a:ext>
            </a:extLst>
          </p:cNvPr>
          <p:cNvCxnSpPr>
            <a:cxnSpLocks/>
            <a:stCxn id="11" idx="0"/>
            <a:endCxn id="4" idx="2"/>
          </p:cNvCxnSpPr>
          <p:nvPr/>
        </p:nvCxnSpPr>
        <p:spPr>
          <a:xfrm flipV="1">
            <a:off x="2698749" y="3581400"/>
            <a:ext cx="57151" cy="26312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>
            <a:extLst>
              <a:ext uri="{FF2B5EF4-FFF2-40B4-BE49-F238E27FC236}">
                <a16:creationId xmlns:a16="http://schemas.microsoft.com/office/drawing/2014/main" id="{2D562F5B-F248-AD8B-392B-2CE6A023BBEE}"/>
              </a:ext>
            </a:extLst>
          </p:cNvPr>
          <p:cNvCxnSpPr>
            <a:cxnSpLocks/>
          </p:cNvCxnSpPr>
          <p:nvPr/>
        </p:nvCxnSpPr>
        <p:spPr>
          <a:xfrm flipV="1">
            <a:off x="3234689" y="3937000"/>
            <a:ext cx="638810" cy="32778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 стрелкой 40">
            <a:extLst>
              <a:ext uri="{FF2B5EF4-FFF2-40B4-BE49-F238E27FC236}">
                <a16:creationId xmlns:a16="http://schemas.microsoft.com/office/drawing/2014/main" id="{AE26C854-48CF-3F95-5E3C-17F4EBF5C24C}"/>
              </a:ext>
            </a:extLst>
          </p:cNvPr>
          <p:cNvCxnSpPr>
            <a:cxnSpLocks/>
            <a:stCxn id="12" idx="0"/>
          </p:cNvCxnSpPr>
          <p:nvPr/>
        </p:nvCxnSpPr>
        <p:spPr>
          <a:xfrm flipV="1">
            <a:off x="3690618" y="3937000"/>
            <a:ext cx="548873" cy="914400"/>
          </a:xfrm>
          <a:prstGeom prst="straightConnector1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 стрелкой 43">
            <a:extLst>
              <a:ext uri="{FF2B5EF4-FFF2-40B4-BE49-F238E27FC236}">
                <a16:creationId xmlns:a16="http://schemas.microsoft.com/office/drawing/2014/main" id="{CFB8CF64-6A97-4AAA-F978-47E8CF4550BF}"/>
              </a:ext>
            </a:extLst>
          </p:cNvPr>
          <p:cNvCxnSpPr>
            <a:cxnSpLocks/>
            <a:stCxn id="13" idx="0"/>
          </p:cNvCxnSpPr>
          <p:nvPr/>
        </p:nvCxnSpPr>
        <p:spPr>
          <a:xfrm flipH="1" flipV="1">
            <a:off x="5043402" y="3937000"/>
            <a:ext cx="265197" cy="97028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 стрелкой 46">
            <a:extLst>
              <a:ext uri="{FF2B5EF4-FFF2-40B4-BE49-F238E27FC236}">
                <a16:creationId xmlns:a16="http://schemas.microsoft.com/office/drawing/2014/main" id="{41D0A1BA-CD6C-43C2-3B97-175ED69C44BD}"/>
              </a:ext>
            </a:extLst>
          </p:cNvPr>
          <p:cNvCxnSpPr>
            <a:cxnSpLocks/>
          </p:cNvCxnSpPr>
          <p:nvPr/>
        </p:nvCxnSpPr>
        <p:spPr>
          <a:xfrm>
            <a:off x="5651500" y="3429000"/>
            <a:ext cx="889002" cy="48744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 стрелкой 49">
            <a:extLst>
              <a:ext uri="{FF2B5EF4-FFF2-40B4-BE49-F238E27FC236}">
                <a16:creationId xmlns:a16="http://schemas.microsoft.com/office/drawing/2014/main" id="{8B4A0BF6-8952-EFB8-59B6-8C27DF9EC720}"/>
              </a:ext>
            </a:extLst>
          </p:cNvPr>
          <p:cNvCxnSpPr>
            <a:cxnSpLocks/>
            <a:stCxn id="6" idx="3"/>
            <a:endCxn id="10" idx="1"/>
          </p:cNvCxnSpPr>
          <p:nvPr/>
        </p:nvCxnSpPr>
        <p:spPr>
          <a:xfrm>
            <a:off x="8409025" y="4381500"/>
            <a:ext cx="417475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C732DDF9-4AE8-471A-B17F-04B69B452154}"/>
              </a:ext>
            </a:extLst>
          </p:cNvPr>
          <p:cNvSpPr txBox="1"/>
          <p:nvPr/>
        </p:nvSpPr>
        <p:spPr>
          <a:xfrm>
            <a:off x="946513" y="833798"/>
            <a:ext cx="10406383" cy="592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ru-RU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На з</a:t>
            </a: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олотоизвлекательн</a:t>
            </a:r>
            <a:r>
              <a:rPr lang="ru-RU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ой</a:t>
            </a: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фабрик</a:t>
            </a:r>
            <a:r>
              <a:rPr lang="ru-RU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е</a:t>
            </a:r>
            <a:r>
              <a:rPr lang="ru-RU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-</a:t>
            </a: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объект</a:t>
            </a:r>
            <a:r>
              <a:rPr lang="ru-RU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е</a:t>
            </a: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добычи полезных ископаемых</a:t>
            </a:r>
            <a:r>
              <a:rPr lang="ru-RU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,</a:t>
            </a: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ru-RU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осуществляют передел </a:t>
            </a: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руды</a:t>
            </a:r>
            <a:r>
              <a:rPr lang="ru-RU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, содержащей в себе металл – золото и серебро.</a:t>
            </a:r>
            <a:endParaRPr lang="en-US" sz="1800" b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4952346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строительство, промышленность, инжиниринг, стальной&#10;&#10;Автоматически созданное описание">
            <a:extLst>
              <a:ext uri="{FF2B5EF4-FFF2-40B4-BE49-F238E27FC236}">
                <a16:creationId xmlns:a16="http://schemas.microsoft.com/office/drawing/2014/main" id="{D8D3CACA-82FA-B2FE-5511-51940837B4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885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2003F4-0D88-3A1E-3551-2D57E6C4CDB8}"/>
              </a:ext>
            </a:extLst>
          </p:cNvPr>
          <p:cNvSpPr txBox="1"/>
          <p:nvPr/>
        </p:nvSpPr>
        <p:spPr>
          <a:xfrm>
            <a:off x="523875" y="425950"/>
            <a:ext cx="11210925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b="1" i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Отделение</a:t>
            </a:r>
            <a:r>
              <a:rPr lang="en-US" sz="2000" b="1" i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000" b="1" i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измельчения</a:t>
            </a:r>
            <a:r>
              <a:rPr lang="ru-RU" sz="2000" b="1" i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000" b="1" i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руды</a:t>
            </a:r>
            <a:r>
              <a:rPr lang="en-US" sz="2000" b="1" i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ЗИФ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35069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124356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62566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D12BAF3-B493-0DE5-C3E3-DA8A30C157A2}"/>
              </a:ext>
            </a:extLst>
          </p:cNvPr>
          <p:cNvSpPr txBox="1"/>
          <p:nvPr/>
        </p:nvSpPr>
        <p:spPr>
          <a:xfrm>
            <a:off x="761320" y="1017128"/>
            <a:ext cx="9542008" cy="14728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Сущность Метода цианирования заключается в выщелачивании Au из руд слабым цианистыми растворами в присутствии O</a:t>
            </a:r>
            <a:r>
              <a:rPr lang="ru-RU" sz="1800" kern="100" baseline="-250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</a:t>
            </a:r>
            <a:r>
              <a:rPr lang="ru-RU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воздуха.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Au при этом переходит в раствор в виде цианистого комплекса: 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Na</a:t>
            </a:r>
            <a:r>
              <a:rPr lang="ru-RU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[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Au</a:t>
            </a:r>
            <a:r>
              <a:rPr lang="ru-RU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(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CN</a:t>
            </a:r>
            <a:r>
              <a:rPr lang="ru-RU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)</a:t>
            </a:r>
            <a:r>
              <a:rPr lang="ru-RU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</a:t>
            </a:r>
            <a:r>
              <a:rPr lang="ru-RU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].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При этом выщелачивается также 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Ag</a:t>
            </a:r>
            <a:r>
              <a:rPr lang="ru-RU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: 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Na</a:t>
            </a:r>
            <a:r>
              <a:rPr lang="ru-RU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[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Ag</a:t>
            </a:r>
            <a:r>
              <a:rPr lang="ru-RU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(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CN</a:t>
            </a:r>
            <a:r>
              <a:rPr lang="ru-RU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)</a:t>
            </a:r>
            <a:r>
              <a:rPr lang="ru-RU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</a:t>
            </a:r>
            <a:r>
              <a:rPr lang="ru-RU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].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C594A1-4168-6E46-8AAA-5720C65C1EB1}"/>
              </a:ext>
            </a:extLst>
          </p:cNvPr>
          <p:cNvSpPr txBox="1"/>
          <p:nvPr/>
        </p:nvSpPr>
        <p:spPr>
          <a:xfrm>
            <a:off x="761320" y="490481"/>
            <a:ext cx="6155870" cy="378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</a:pPr>
            <a:r>
              <a:rPr lang="ru-RU" sz="1800" b="1" i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Химия цианирования золотосодержащих руд</a:t>
            </a:r>
            <a:endParaRPr lang="ru-RU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 descr="Изображение выглядит как еда, пряность, желтый, смесь&#10;&#10;Автоматически созданное описание">
            <a:extLst>
              <a:ext uri="{FF2B5EF4-FFF2-40B4-BE49-F238E27FC236}">
                <a16:creationId xmlns:a16="http://schemas.microsoft.com/office/drawing/2014/main" id="{6B6F5E3D-50CB-51D2-D48D-9A223B9A3F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9" t="13982" b="22381"/>
          <a:stretch/>
        </p:blipFill>
        <p:spPr>
          <a:xfrm>
            <a:off x="6217783" y="2915289"/>
            <a:ext cx="3956833" cy="2826066"/>
          </a:xfrm>
          <a:prstGeom prst="rect">
            <a:avLst/>
          </a:prstGeom>
          <a:effectLst>
            <a:softEdge rad="241300"/>
          </a:effectLst>
        </p:spPr>
      </p:pic>
      <p:pic>
        <p:nvPicPr>
          <p:cNvPr id="11" name="Рисунок 10" descr="Изображение выглядит как камень, на открытом воздухе, природа&#10;&#10;Автоматически созданное описание">
            <a:extLst>
              <a:ext uri="{FF2B5EF4-FFF2-40B4-BE49-F238E27FC236}">
                <a16:creationId xmlns:a16="http://schemas.microsoft.com/office/drawing/2014/main" id="{7AAE4246-C7C2-DEEE-67DD-F946C95C13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61"/>
          <a:stretch/>
        </p:blipFill>
        <p:spPr>
          <a:xfrm>
            <a:off x="1819955" y="3164697"/>
            <a:ext cx="2667680" cy="232725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6046205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D2B783EE-0239-4717-BBEA-8C9EAC61C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C594A1-4168-6E46-8AAA-5720C65C1EB1}"/>
              </a:ext>
            </a:extLst>
          </p:cNvPr>
          <p:cNvSpPr txBox="1"/>
          <p:nvPr/>
        </p:nvSpPr>
        <p:spPr>
          <a:xfrm>
            <a:off x="838201" y="345810"/>
            <a:ext cx="512056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400" b="1" i="1" kern="120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Химия цианирования золотосодержащих руд</a:t>
            </a:r>
            <a:endParaRPr lang="en-US" sz="3400" kern="1200">
              <a:solidFill>
                <a:schemeClr val="tx1"/>
              </a:solidFill>
              <a:effectLst/>
              <a:latin typeface="+mj-lt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BFEC16-CE7F-8026-387F-17AAC4CEDCE8}"/>
              </a:ext>
            </a:extLst>
          </p:cNvPr>
          <p:cNvSpPr txBox="1"/>
          <p:nvPr/>
        </p:nvSpPr>
        <p:spPr>
          <a:xfrm>
            <a:off x="838201" y="1825625"/>
            <a:ext cx="509219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>
                <a:effectLst/>
              </a:rPr>
              <a:t>В дальнейшем из драгоценные металлы выделяются сорбцией на ионообменных смолах или активированных углях – метод CIP / RIP.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>
                <a:effectLst/>
              </a:rPr>
              <a:t>К настоящему времени Метод цианирования - единственный горнометаллургический метод извлечения золота и серебра из руды.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>
              <a:effectLst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>
                <a:effectLst/>
              </a:rPr>
              <a:t>Растворение может быть описано различными химическими реакциями: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b="1" i="1">
              <a:effectLst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i="1">
                <a:effectLst/>
              </a:rPr>
              <a:t>Реакция Эльснера:</a:t>
            </a:r>
            <a:endParaRPr lang="en-US">
              <a:effectLst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>
                <a:effectLst/>
              </a:rPr>
              <a:t>4Me + 8NaCN + O</a:t>
            </a:r>
            <a:r>
              <a:rPr lang="en-US" baseline="-25000">
                <a:effectLst/>
              </a:rPr>
              <a:t>2</a:t>
            </a:r>
            <a:r>
              <a:rPr lang="en-US">
                <a:effectLst/>
              </a:rPr>
              <a:t> + 2H</a:t>
            </a:r>
            <a:r>
              <a:rPr lang="en-US" baseline="-25000">
                <a:effectLst/>
              </a:rPr>
              <a:t>2</a:t>
            </a:r>
            <a:r>
              <a:rPr lang="en-US">
                <a:effectLst/>
              </a:rPr>
              <a:t>O =&gt; 4Na[Me(CN)</a:t>
            </a:r>
            <a:r>
              <a:rPr lang="en-US" baseline="-25000">
                <a:effectLst/>
              </a:rPr>
              <a:t>2</a:t>
            </a:r>
            <a:r>
              <a:rPr lang="en-US">
                <a:effectLst/>
              </a:rPr>
              <a:t>] + 4NaOH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>
                <a:effectLst/>
              </a:rPr>
              <a:t> 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0569" y="1364732"/>
            <a:ext cx="947488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Рисунок 3" descr="Изображение выглядит как рисунок, текст, диаграмма, зарисовка&#10;&#10;Автоматически созданное описание">
            <a:extLst>
              <a:ext uri="{FF2B5EF4-FFF2-40B4-BE49-F238E27FC236}">
                <a16:creationId xmlns:a16="http://schemas.microsoft.com/office/drawing/2014/main" id="{6AE53606-3E8A-439F-7CE0-8832FCF277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8" r="13180" b="3"/>
          <a:stretch/>
        </p:blipFill>
        <p:spPr>
          <a:xfrm>
            <a:off x="7901259" y="2727729"/>
            <a:ext cx="4290741" cy="4130271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</p:spPr>
      </p:pic>
      <p:sp>
        <p:nvSpPr>
          <p:cNvPr id="16" name="Arc 15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34138" y="-673140"/>
            <a:ext cx="4021193" cy="402119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Рисунок 2" descr="Изображение выглядит как инжиниринг, труба, промышленность, в помещении&#10;&#10;Автоматически созданное описание">
            <a:extLst>
              <a:ext uri="{FF2B5EF4-FFF2-40B4-BE49-F238E27FC236}">
                <a16:creationId xmlns:a16="http://schemas.microsoft.com/office/drawing/2014/main" id="{892C2A11-8550-06E2-A9FB-7145DBF10E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4" r="3181" b="-4"/>
          <a:stretch/>
        </p:blipFill>
        <p:spPr>
          <a:xfrm>
            <a:off x="6261607" y="1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077640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5F0115C5-AAEE-8A56-5501-41C37F7B20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69"/>
          <a:stretch/>
        </p:blipFill>
        <p:spPr bwMode="auto">
          <a:xfrm>
            <a:off x="0" y="1946110"/>
            <a:ext cx="6187507" cy="3955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2F9AFBD-2DF5-3F75-FD3A-CCEFFF85ED29}"/>
              </a:ext>
            </a:extLst>
          </p:cNvPr>
          <p:cNvSpPr txBox="1"/>
          <p:nvPr/>
        </p:nvSpPr>
        <p:spPr>
          <a:xfrm>
            <a:off x="791935" y="481693"/>
            <a:ext cx="11065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Остатки обогащения руды – </a:t>
            </a:r>
            <a:r>
              <a:rPr lang="ru-RU" b="1" dirty="0"/>
              <a:t>хвосты цианирования </a:t>
            </a:r>
            <a:r>
              <a:rPr lang="ru-RU" dirty="0"/>
              <a:t>- направляются на размещение в хвостохранилища.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DFCA3D-B0E1-9971-7F36-7785CFD3B64F}"/>
              </a:ext>
            </a:extLst>
          </p:cNvPr>
          <p:cNvSpPr txBox="1"/>
          <p:nvPr/>
        </p:nvSpPr>
        <p:spPr>
          <a:xfrm>
            <a:off x="306161" y="1566982"/>
            <a:ext cx="41801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Складирование сухих отходов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18654E-E2C8-9961-DD43-BCFA499E9A35}"/>
              </a:ext>
            </a:extLst>
          </p:cNvPr>
          <p:cNvSpPr txBox="1"/>
          <p:nvPr/>
        </p:nvSpPr>
        <p:spPr>
          <a:xfrm>
            <a:off x="6046549" y="1576778"/>
            <a:ext cx="29813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Укладка мокрых хвостов</a:t>
            </a:r>
          </a:p>
        </p:txBody>
      </p:sp>
      <p:pic>
        <p:nvPicPr>
          <p:cNvPr id="9" name="Рисунок 8" descr="Изображение выглядит как вода, Аэрофотосъемка, воздушный, С высоты птичьего полета&#10;&#10;Автоматически созданное описание">
            <a:extLst>
              <a:ext uri="{FF2B5EF4-FFF2-40B4-BE49-F238E27FC236}">
                <a16:creationId xmlns:a16="http://schemas.microsoft.com/office/drawing/2014/main" id="{84A5766D-14BE-5BEC-8537-E180C6C408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75" t="966" r="390" b="-966"/>
          <a:stretch/>
        </p:blipFill>
        <p:spPr>
          <a:xfrm>
            <a:off x="6096000" y="2051957"/>
            <a:ext cx="5863748" cy="374332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A707DE7-F29E-97F0-52EB-2AFD0708ABB9}"/>
              </a:ext>
            </a:extLst>
          </p:cNvPr>
          <p:cNvSpPr txBox="1"/>
          <p:nvPr/>
        </p:nvSpPr>
        <p:spPr>
          <a:xfrm>
            <a:off x="791935" y="1048577"/>
            <a:ext cx="81139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Хвостохранилища разделяются по виду размещаемых в них отходов: </a:t>
            </a:r>
          </a:p>
        </p:txBody>
      </p:sp>
    </p:spTree>
    <p:extLst>
      <p:ext uri="{BB962C8B-B14F-4D97-AF65-F5344CB8AC3E}">
        <p14:creationId xmlns:p14="http://schemas.microsoft.com/office/powerpoint/2010/main" val="320705729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1123</TotalTime>
  <Words>358</Words>
  <Application>Microsoft Office PowerPoint</Application>
  <PresentationFormat>Широкоэкранный</PresentationFormat>
  <Paragraphs>53</Paragraphs>
  <Slides>15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3" baseType="lpstr">
      <vt:lpstr>Meiryo</vt:lpstr>
      <vt:lpstr>Aptos</vt:lpstr>
      <vt:lpstr>Aptos Black</vt:lpstr>
      <vt:lpstr>Aptos Display</vt:lpstr>
      <vt:lpstr>Arial</vt:lpstr>
      <vt:lpstr>Calibri</vt:lpstr>
      <vt:lpstr>Courier New</vt:lpstr>
      <vt:lpstr>Тема Office</vt:lpstr>
      <vt:lpstr>Оценка воздействия отходов золотоизвлекательной фабрики (ЗИФ)  на окружающую среду</vt:lpstr>
      <vt:lpstr>Факультет почвоведения  МГУ имени М.В. Ломоносова. Кафедра земельных ресурсов и оценки почв.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Мария Калита</dc:creator>
  <cp:lastModifiedBy>Мария Калита</cp:lastModifiedBy>
  <cp:revision>6</cp:revision>
  <dcterms:created xsi:type="dcterms:W3CDTF">2024-09-13T18:46:33Z</dcterms:created>
  <dcterms:modified xsi:type="dcterms:W3CDTF">2024-12-09T10:36:59Z</dcterms:modified>
</cp:coreProperties>
</file>